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1" r:id="rId2"/>
    <p:sldId id="296" r:id="rId3"/>
    <p:sldId id="297" r:id="rId4"/>
    <p:sldId id="295" r:id="rId5"/>
    <p:sldId id="273" r:id="rId6"/>
    <p:sldId id="291" r:id="rId7"/>
    <p:sldId id="276" r:id="rId8"/>
    <p:sldId id="277" r:id="rId9"/>
    <p:sldId id="286" r:id="rId10"/>
    <p:sldId id="287" r:id="rId11"/>
    <p:sldId id="272" r:id="rId12"/>
    <p:sldId id="278" r:id="rId13"/>
    <p:sldId id="285" r:id="rId14"/>
    <p:sldId id="292" r:id="rId15"/>
    <p:sldId id="290" r:id="rId16"/>
    <p:sldId id="282" r:id="rId17"/>
    <p:sldId id="293" r:id="rId18"/>
    <p:sldId id="289" r:id="rId19"/>
    <p:sldId id="284" r:id="rId20"/>
    <p:sldId id="281" r:id="rId21"/>
    <p:sldId id="29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D6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911" autoAdjust="0"/>
  </p:normalViewPr>
  <p:slideViewPr>
    <p:cSldViewPr>
      <p:cViewPr>
        <p:scale>
          <a:sx n="93" d="100"/>
          <a:sy n="93" d="100"/>
        </p:scale>
        <p:origin x="-1104" y="-3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8FAD27-7028-451C-9D35-932514E58FE6}" type="datetimeFigureOut">
              <a:rPr lang="en-US" smtClean="0"/>
              <a:pPr/>
              <a:t>5/31/2017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4472D8-53E1-4462-AC2E-17EA0353A23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93EC2B0-84FA-4C26-93F3-05F64014CA8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the</a:t>
            </a:r>
            <a:r>
              <a:rPr lang="en-US" baseline="0" dirty="0" smtClean="0"/>
              <a:t> QA process, preliminary analyses were conducted on the remaining data</a:t>
            </a:r>
            <a:endParaRPr lang="en-US" dirty="0"/>
          </a:p>
        </p:txBody>
      </p:sp>
      <p:sp>
        <p:nvSpPr>
          <p:cNvPr id="4" name="Slide Number Placeholder 3"/>
          <p:cNvSpPr>
            <a:spLocks noGrp="1"/>
          </p:cNvSpPr>
          <p:nvPr>
            <p:ph type="sldNum" sz="quarter" idx="10"/>
          </p:nvPr>
        </p:nvSpPr>
        <p:spPr/>
        <p:txBody>
          <a:bodyPr/>
          <a:lstStyle/>
          <a:p>
            <a:fld id="{DC4472D8-53E1-4462-AC2E-17EA0353A237}"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CB9D26-C1F8-413B-964B-99681659F638}"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B9D26-C1F8-413B-964B-99681659F638}"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B9D26-C1F8-413B-964B-99681659F638}"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B9D26-C1F8-413B-964B-99681659F638}"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CB9D26-C1F8-413B-964B-99681659F638}"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CB9D26-C1F8-413B-964B-99681659F638}"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CB9D26-C1F8-413B-964B-99681659F638}" type="datetimeFigureOut">
              <a:rPr lang="en-US" smtClean="0"/>
              <a:pPr/>
              <a:t>5/31/2017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CB9D26-C1F8-413B-964B-99681659F638}" type="datetimeFigureOut">
              <a:rPr lang="en-US" smtClean="0"/>
              <a:pPr/>
              <a:t>5/31/2017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B9D26-C1F8-413B-964B-99681659F638}" type="datetimeFigureOut">
              <a:rPr lang="en-US" smtClean="0"/>
              <a:pPr/>
              <a:t>5/31/2017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CB9D26-C1F8-413B-964B-99681659F638}"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CB9D26-C1F8-413B-964B-99681659F638}"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AEF91-EC67-464A-9ED3-E69A1293D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B9D26-C1F8-413B-964B-99681659F638}" type="datetimeFigureOut">
              <a:rPr lang="en-US" smtClean="0"/>
              <a:pPr/>
              <a:t>5/31/2017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CAEF91-EC67-464A-9ED3-E69A1293D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8534400" cy="1828800"/>
          </a:xfrm>
        </p:spPr>
        <p:txBody>
          <a:bodyPr>
            <a:normAutofit/>
          </a:bodyPr>
          <a:lstStyle/>
          <a:p>
            <a:pPr algn="l"/>
            <a:r>
              <a:rPr lang="en-US" sz="5000" dirty="0" smtClean="0"/>
              <a:t>Nutrient Criteria Development </a:t>
            </a:r>
            <a:br>
              <a:rPr lang="en-US" sz="5000" dirty="0" smtClean="0"/>
            </a:br>
            <a:r>
              <a:rPr lang="en-US" sz="4000" dirty="0" smtClean="0">
                <a:solidFill>
                  <a:schemeClr val="accent5">
                    <a:lumMod val="60000"/>
                    <a:lumOff val="40000"/>
                  </a:schemeClr>
                </a:solidFill>
              </a:rPr>
              <a:t>3</a:t>
            </a:r>
            <a:r>
              <a:rPr lang="en-US" sz="4000" baseline="30000" dirty="0" smtClean="0">
                <a:solidFill>
                  <a:schemeClr val="accent5">
                    <a:lumMod val="60000"/>
                    <a:lumOff val="40000"/>
                  </a:schemeClr>
                </a:solidFill>
              </a:rPr>
              <a:t>rd</a:t>
            </a:r>
            <a:r>
              <a:rPr lang="en-US" sz="4000" dirty="0" smtClean="0">
                <a:solidFill>
                  <a:schemeClr val="accent5">
                    <a:lumMod val="60000"/>
                    <a:lumOff val="40000"/>
                  </a:schemeClr>
                </a:solidFill>
              </a:rPr>
              <a:t> Year Update</a:t>
            </a:r>
            <a:endParaRPr lang="en-US" sz="4000" dirty="0">
              <a:solidFill>
                <a:schemeClr val="accent5">
                  <a:lumMod val="60000"/>
                  <a:lumOff val="40000"/>
                </a:schemeClr>
              </a:solidFill>
            </a:endParaRPr>
          </a:p>
        </p:txBody>
      </p:sp>
      <p:sp>
        <p:nvSpPr>
          <p:cNvPr id="3" name="Subtitle 2"/>
          <p:cNvSpPr>
            <a:spLocks noGrp="1"/>
          </p:cNvSpPr>
          <p:nvPr>
            <p:ph type="subTitle" idx="1"/>
          </p:nvPr>
        </p:nvSpPr>
        <p:spPr>
          <a:xfrm>
            <a:off x="451104" y="4800600"/>
            <a:ext cx="7854696" cy="1752600"/>
          </a:xfrm>
        </p:spPr>
        <p:txBody>
          <a:bodyPr/>
          <a:lstStyle/>
          <a:p>
            <a:pPr algn="l"/>
            <a:r>
              <a:rPr lang="en-US" dirty="0" smtClean="0"/>
              <a:t>Ryan Argo</a:t>
            </a:r>
          </a:p>
          <a:p>
            <a:pPr algn="l"/>
            <a:endParaRPr lang="en-US" dirty="0"/>
          </a:p>
        </p:txBody>
      </p:sp>
      <p:pic>
        <p:nvPicPr>
          <p:cNvPr id="1027" name="Picture 3" descr="Z:\Nutrient Criteria\Nutrient Conceptual Model Full.gif"/>
          <p:cNvPicPr>
            <a:picLocks noChangeAspect="1" noChangeArrowheads="1"/>
          </p:cNvPicPr>
          <p:nvPr/>
        </p:nvPicPr>
        <p:blipFill>
          <a:blip r:embed="rId3" cstate="print"/>
          <a:srcRect/>
          <a:stretch>
            <a:fillRect/>
          </a:stretch>
        </p:blipFill>
        <p:spPr bwMode="auto">
          <a:xfrm>
            <a:off x="4724400" y="2701749"/>
            <a:ext cx="3806825" cy="3622851"/>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457200" y="2819400"/>
            <a:ext cx="3657600" cy="615553"/>
          </a:xfrm>
          <a:prstGeom prst="rect">
            <a:avLst/>
          </a:prstGeom>
        </p:spPr>
        <p:txBody>
          <a:bodyPr wrap="square">
            <a:spAutoFit/>
          </a:bodyPr>
          <a:lstStyle/>
          <a:p>
            <a:r>
              <a:rPr lang="en-US" sz="1700" b="1" dirty="0" smtClean="0">
                <a:solidFill>
                  <a:schemeClr val="bg1">
                    <a:lumMod val="50000"/>
                  </a:schemeClr>
                </a:solidFill>
                <a:latin typeface="+mj-lt"/>
              </a:rPr>
              <a:t>214</a:t>
            </a:r>
            <a:r>
              <a:rPr lang="en-US" sz="1700" b="1" baseline="30000" dirty="0" smtClean="0">
                <a:solidFill>
                  <a:schemeClr val="bg1">
                    <a:lumMod val="50000"/>
                  </a:schemeClr>
                </a:solidFill>
                <a:latin typeface="+mj-lt"/>
              </a:rPr>
              <a:t>th</a:t>
            </a:r>
            <a:r>
              <a:rPr lang="en-US" sz="1700" b="1" dirty="0" smtClean="0">
                <a:solidFill>
                  <a:schemeClr val="bg1">
                    <a:lumMod val="50000"/>
                  </a:schemeClr>
                </a:solidFill>
                <a:latin typeface="+mj-lt"/>
              </a:rPr>
              <a:t> Technical Committee Meeting</a:t>
            </a:r>
          </a:p>
          <a:p>
            <a:r>
              <a:rPr lang="en-US" sz="1700" b="1" dirty="0" smtClean="0">
                <a:solidFill>
                  <a:schemeClr val="bg1">
                    <a:lumMod val="50000"/>
                  </a:schemeClr>
                </a:solidFill>
                <a:latin typeface="+mj-lt"/>
              </a:rPr>
              <a:t>Agenda Item 3</a:t>
            </a:r>
            <a:endParaRPr lang="en-US" sz="1700" b="1" dirty="0">
              <a:solidFill>
                <a:schemeClr val="bg1">
                  <a:lumMod val="50000"/>
                </a:schemeClr>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Complications</a:t>
            </a:r>
            <a:endParaRPr lang="en-US" dirty="0"/>
          </a:p>
        </p:txBody>
      </p:sp>
      <p:pic>
        <p:nvPicPr>
          <p:cNvPr id="6150" name="Picture 6"/>
          <p:cNvPicPr>
            <a:picLocks noGrp="1" noChangeAspect="1" noChangeArrowheads="1"/>
          </p:cNvPicPr>
          <p:nvPr>
            <p:ph idx="1"/>
          </p:nvPr>
        </p:nvPicPr>
        <p:blipFill>
          <a:blip r:embed="rId2" cstate="print"/>
          <a:srcRect/>
          <a:stretch>
            <a:fillRect/>
          </a:stretch>
        </p:blipFill>
        <p:spPr bwMode="auto">
          <a:xfrm>
            <a:off x="508464" y="1997385"/>
            <a:ext cx="8370554" cy="3783798"/>
          </a:xfrm>
          <a:prstGeom prst="rect">
            <a:avLst/>
          </a:prstGeom>
          <a:noFill/>
          <a:ln w="9525">
            <a:noFill/>
            <a:miter lim="800000"/>
            <a:headEnd/>
            <a:tailEnd/>
          </a:ln>
          <a:effectLst/>
        </p:spPr>
      </p:pic>
      <p:grpSp>
        <p:nvGrpSpPr>
          <p:cNvPr id="24" name="Group 23"/>
          <p:cNvGrpSpPr/>
          <p:nvPr/>
        </p:nvGrpSpPr>
        <p:grpSpPr>
          <a:xfrm>
            <a:off x="4569057" y="3308119"/>
            <a:ext cx="2405852" cy="1134457"/>
            <a:chOff x="4569057" y="3308119"/>
            <a:chExt cx="2405852" cy="1134457"/>
          </a:xfrm>
        </p:grpSpPr>
        <p:sp>
          <p:nvSpPr>
            <p:cNvPr id="18" name="Right Arrow 17"/>
            <p:cNvSpPr/>
            <p:nvPr/>
          </p:nvSpPr>
          <p:spPr>
            <a:xfrm rot="3566448">
              <a:off x="4653092" y="3806653"/>
              <a:ext cx="1130009" cy="13294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9" name="Right Arrow 18"/>
            <p:cNvSpPr/>
            <p:nvPr/>
          </p:nvSpPr>
          <p:spPr>
            <a:xfrm rot="17640059">
              <a:off x="4251398" y="3906520"/>
              <a:ext cx="761756" cy="126437"/>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0" name="Right Arrow 19"/>
            <p:cNvSpPr/>
            <p:nvPr/>
          </p:nvSpPr>
          <p:spPr>
            <a:xfrm rot="19122138">
              <a:off x="5509300" y="3989175"/>
              <a:ext cx="655002" cy="12707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1" name="Right Arrow 20"/>
            <p:cNvSpPr/>
            <p:nvPr/>
          </p:nvSpPr>
          <p:spPr>
            <a:xfrm rot="4039312">
              <a:off x="5979587" y="4106275"/>
              <a:ext cx="555207" cy="117395"/>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2" name="Right Arrow 21"/>
            <p:cNvSpPr/>
            <p:nvPr/>
          </p:nvSpPr>
          <p:spPr>
            <a:xfrm rot="19112337">
              <a:off x="6335716" y="4007673"/>
              <a:ext cx="639193" cy="11122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pSp>
      <p:cxnSp>
        <p:nvCxnSpPr>
          <p:cNvPr id="23" name="Straight Arrow Connector 22"/>
          <p:cNvCxnSpPr/>
          <p:nvPr/>
        </p:nvCxnSpPr>
        <p:spPr>
          <a:xfrm>
            <a:off x="914400" y="4002860"/>
            <a:ext cx="6019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4580092" y="3818543"/>
            <a:ext cx="2405852" cy="1134457"/>
            <a:chOff x="4569057" y="3308119"/>
            <a:chExt cx="2405852" cy="1134457"/>
          </a:xfrm>
        </p:grpSpPr>
        <p:sp>
          <p:nvSpPr>
            <p:cNvPr id="26" name="Right Arrow 25"/>
            <p:cNvSpPr/>
            <p:nvPr/>
          </p:nvSpPr>
          <p:spPr>
            <a:xfrm rot="3566448">
              <a:off x="4653092" y="3806653"/>
              <a:ext cx="1130009" cy="13294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7" name="Right Arrow 26"/>
            <p:cNvSpPr/>
            <p:nvPr/>
          </p:nvSpPr>
          <p:spPr>
            <a:xfrm rot="17640059">
              <a:off x="4251398" y="3906520"/>
              <a:ext cx="761756" cy="126437"/>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8" name="Right Arrow 27"/>
            <p:cNvSpPr/>
            <p:nvPr/>
          </p:nvSpPr>
          <p:spPr>
            <a:xfrm rot="19122138">
              <a:off x="5509300" y="3989175"/>
              <a:ext cx="655002" cy="12707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9" name="Right Arrow 28"/>
            <p:cNvSpPr/>
            <p:nvPr/>
          </p:nvSpPr>
          <p:spPr>
            <a:xfrm rot="4039312">
              <a:off x="5979587" y="4106275"/>
              <a:ext cx="555207" cy="117395"/>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0" name="Right Arrow 29"/>
            <p:cNvSpPr/>
            <p:nvPr/>
          </p:nvSpPr>
          <p:spPr>
            <a:xfrm rot="19112337">
              <a:off x="6335716" y="4007673"/>
              <a:ext cx="639193" cy="11122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grpSp>
      <p:cxnSp>
        <p:nvCxnSpPr>
          <p:cNvPr id="31" name="Straight Arrow Connector 30"/>
          <p:cNvCxnSpPr/>
          <p:nvPr/>
        </p:nvCxnSpPr>
        <p:spPr>
          <a:xfrm>
            <a:off x="914400" y="4531540"/>
            <a:ext cx="6019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362200" y="6248400"/>
            <a:ext cx="3657600" cy="369332"/>
          </a:xfrm>
          <a:prstGeom prst="rect">
            <a:avLst/>
          </a:prstGeom>
          <a:noFill/>
        </p:spPr>
        <p:txBody>
          <a:bodyPr wrap="square" rtlCol="0">
            <a:spAutoFit/>
          </a:bodyPr>
          <a:lstStyle/>
          <a:p>
            <a:r>
              <a:rPr lang="en-US" dirty="0" err="1" smtClean="0"/>
              <a:t>Cannelton</a:t>
            </a:r>
            <a:r>
              <a:rPr lang="en-US" dirty="0" smtClean="0"/>
              <a:t> Pool – </a:t>
            </a:r>
            <a:r>
              <a:rPr lang="en-US" dirty="0" err="1" smtClean="0"/>
              <a:t>Rmi</a:t>
            </a:r>
            <a:r>
              <a:rPr lang="en-US" dirty="0" smtClean="0"/>
              <a:t> 702.8 RDB</a:t>
            </a:r>
            <a:endParaRPr lang="en-US" dirty="0"/>
          </a:p>
        </p:txBody>
      </p:sp>
      <p:sp>
        <p:nvSpPr>
          <p:cNvPr id="36" name="Rectangle 35"/>
          <p:cNvSpPr/>
          <p:nvPr/>
        </p:nvSpPr>
        <p:spPr>
          <a:xfrm>
            <a:off x="1447800" y="2133600"/>
            <a:ext cx="2971800" cy="3124200"/>
          </a:xfrm>
          <a:prstGeom prst="rect">
            <a:avLst/>
          </a:prstGeom>
          <a:solidFill>
            <a:srgbClr val="00B05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TextBox 36"/>
          <p:cNvSpPr txBox="1"/>
          <p:nvPr/>
        </p:nvSpPr>
        <p:spPr>
          <a:xfrm>
            <a:off x="5029200" y="2133600"/>
            <a:ext cx="1752600" cy="369332"/>
          </a:xfrm>
          <a:prstGeom prst="rect">
            <a:avLst/>
          </a:prstGeom>
          <a:noFill/>
        </p:spPr>
        <p:txBody>
          <a:bodyPr wrap="square" rtlCol="0">
            <a:spAutoFit/>
          </a:bodyPr>
          <a:lstStyle/>
          <a:p>
            <a:r>
              <a:rPr lang="en-US" b="1" dirty="0" smtClean="0">
                <a:latin typeface="+mj-lt"/>
              </a:rPr>
              <a:t>Bio-fouling</a:t>
            </a:r>
            <a:endParaRPr lang="en-US" b="1" dirty="0">
              <a:latin typeface="+mj-lt"/>
            </a:endParaRPr>
          </a:p>
        </p:txBody>
      </p:sp>
      <p:sp>
        <p:nvSpPr>
          <p:cNvPr id="38" name="Rectangle 37"/>
          <p:cNvSpPr/>
          <p:nvPr/>
        </p:nvSpPr>
        <p:spPr>
          <a:xfrm>
            <a:off x="4438650" y="2590800"/>
            <a:ext cx="2514600" cy="2819400"/>
          </a:xfrm>
          <a:prstGeom prst="rect">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6153" name="Picture 9" descr="Z:\BioPics\Voucher Pictures\Macro Vouchers\Dreissena_polymorpha.gif"/>
          <p:cNvPicPr>
            <a:picLocks noChangeAspect="1" noChangeArrowheads="1"/>
          </p:cNvPicPr>
          <p:nvPr/>
        </p:nvPicPr>
        <p:blipFill>
          <a:blip r:embed="rId3" cstate="print"/>
          <a:srcRect/>
          <a:stretch>
            <a:fillRect/>
          </a:stretch>
        </p:blipFill>
        <p:spPr bwMode="auto">
          <a:xfrm>
            <a:off x="6629400" y="1600200"/>
            <a:ext cx="2674938" cy="18808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2000"/>
                                        <p:tgtEl>
                                          <p:spTgt spid="24"/>
                                        </p:tgtEl>
                                      </p:cBhvr>
                                    </p:animEffect>
                                    <p:set>
                                      <p:cBhvr>
                                        <p:cTn id="15" dur="1" fill="hold">
                                          <p:stCondLst>
                                            <p:cond delay="1999"/>
                                          </p:stCondLst>
                                        </p:cTn>
                                        <p:tgtEl>
                                          <p:spTgt spid="24"/>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23"/>
                                        </p:tgtEl>
                                        <p:attrNameLst>
                                          <p:attrName>style.visibility</p:attrName>
                                        </p:attrNameLst>
                                      </p:cBhvr>
                                      <p:to>
                                        <p:strVal val="hidden"/>
                                      </p:to>
                                    </p:set>
                                  </p:childTnLst>
                                </p:cTn>
                              </p:par>
                            </p:childTnLst>
                          </p:cTn>
                        </p:par>
                        <p:par>
                          <p:cTn id="18" fill="hold">
                            <p:stCondLst>
                              <p:cond delay="2000"/>
                            </p:stCondLst>
                            <p:childTnLst>
                              <p:par>
                                <p:cTn id="19" presetID="1" presetClass="entr" presetSubtype="0" fill="hold" nodeType="afterEffect">
                                  <p:stCondLst>
                                    <p:cond delay="500"/>
                                  </p:stCondLst>
                                  <p:childTnLst>
                                    <p:set>
                                      <p:cBhvr>
                                        <p:cTn id="20" dur="1" fill="hold">
                                          <p:stCondLst>
                                            <p:cond delay="0"/>
                                          </p:stCondLst>
                                        </p:cTn>
                                        <p:tgtEl>
                                          <p:spTgt spid="25"/>
                                        </p:tgtEl>
                                        <p:attrNameLst>
                                          <p:attrName>style.visibility</p:attrName>
                                        </p:attrNameLst>
                                      </p:cBhvr>
                                      <p:to>
                                        <p:strVal val="visible"/>
                                      </p:to>
                                    </p:set>
                                  </p:childTnLst>
                                </p:cTn>
                              </p:par>
                            </p:childTnLst>
                          </p:cTn>
                        </p:par>
                        <p:par>
                          <p:cTn id="21" fill="hold">
                            <p:stCondLst>
                              <p:cond delay="2500"/>
                            </p:stCondLst>
                            <p:childTnLst>
                              <p:par>
                                <p:cTn id="22" presetID="1" presetClass="entr" presetSubtype="0" fill="hold" nodeType="afterEffect">
                                  <p:stCondLst>
                                    <p:cond delay="1000"/>
                                  </p:stCondLst>
                                  <p:childTnLst>
                                    <p:set>
                                      <p:cBhvr>
                                        <p:cTn id="23" dur="1" fill="hold">
                                          <p:stCondLst>
                                            <p:cond delay="0"/>
                                          </p:stCondLst>
                                        </p:cTn>
                                        <p:tgtEl>
                                          <p:spTgt spid="3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15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31"/>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25"/>
                                        </p:tgtEl>
                                        <p:attrNameLst>
                                          <p:attrName>style.visibility</p:attrName>
                                        </p:attrNameLst>
                                      </p:cBhvr>
                                      <p:to>
                                        <p:strVal val="hidden"/>
                                      </p:to>
                                    </p:set>
                                  </p:childTnLst>
                                </p:cTn>
                              </p:par>
                            </p:childTnLst>
                          </p:cTn>
                        </p:par>
                        <p:par>
                          <p:cTn id="38" fill="hold">
                            <p:stCondLst>
                              <p:cond delay="0"/>
                            </p:stCondLst>
                            <p:childTnLst>
                              <p:par>
                                <p:cTn id="39" presetID="1" presetClass="entr" presetSubtype="0" fill="hold" grpId="2" nodeType="afterEffect">
                                  <p:stCondLst>
                                    <p:cond delay="50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2" animBg="1"/>
      <p:bldP spid="37" grpId="0"/>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Current Status</a:t>
            </a:r>
            <a:endParaRPr lang="en-US" dirty="0"/>
          </a:p>
        </p:txBody>
      </p:sp>
      <p:sp>
        <p:nvSpPr>
          <p:cNvPr id="7" name="TextBox 6"/>
          <p:cNvSpPr txBox="1"/>
          <p:nvPr/>
        </p:nvSpPr>
        <p:spPr>
          <a:xfrm>
            <a:off x="533400" y="1701225"/>
            <a:ext cx="4114800" cy="584775"/>
          </a:xfrm>
          <a:prstGeom prst="rect">
            <a:avLst/>
          </a:prstGeom>
          <a:noFill/>
        </p:spPr>
        <p:txBody>
          <a:bodyPr wrap="square" rtlCol="0">
            <a:spAutoFit/>
          </a:bodyPr>
          <a:lstStyle/>
          <a:p>
            <a:r>
              <a:rPr lang="en-US" sz="3200" dirty="0" smtClean="0">
                <a:latin typeface="+mj-lt"/>
              </a:rPr>
              <a:t>Nutrients (TN, TKN, TP)</a:t>
            </a:r>
            <a:endParaRPr lang="en-US" sz="3200" dirty="0">
              <a:latin typeface="+mj-lt"/>
            </a:endParaRPr>
          </a:p>
        </p:txBody>
      </p:sp>
      <p:sp>
        <p:nvSpPr>
          <p:cNvPr id="8" name="TextBox 7"/>
          <p:cNvSpPr txBox="1"/>
          <p:nvPr/>
        </p:nvSpPr>
        <p:spPr>
          <a:xfrm>
            <a:off x="533400" y="2996625"/>
            <a:ext cx="4419600" cy="584775"/>
          </a:xfrm>
          <a:prstGeom prst="rect">
            <a:avLst/>
          </a:prstGeom>
          <a:noFill/>
        </p:spPr>
        <p:txBody>
          <a:bodyPr wrap="square" rtlCol="0">
            <a:spAutoFit/>
          </a:bodyPr>
          <a:lstStyle/>
          <a:p>
            <a:r>
              <a:rPr lang="en-US" sz="3200" dirty="0" smtClean="0">
                <a:latin typeface="+mj-lt"/>
              </a:rPr>
              <a:t>Productivity (</a:t>
            </a:r>
            <a:r>
              <a:rPr lang="en-US" sz="3200" dirty="0" err="1" smtClean="0">
                <a:latin typeface="+mj-lt"/>
              </a:rPr>
              <a:t>Chl</a:t>
            </a:r>
            <a:r>
              <a:rPr lang="en-US" sz="3200" dirty="0" smtClean="0">
                <a:latin typeface="+mj-lt"/>
              </a:rPr>
              <a:t>-a, </a:t>
            </a:r>
            <a:r>
              <a:rPr lang="en-US" sz="3200" dirty="0" err="1" smtClean="0">
                <a:latin typeface="+mj-lt"/>
              </a:rPr>
              <a:t>TChl</a:t>
            </a:r>
            <a:r>
              <a:rPr lang="en-US" sz="3200" dirty="0" smtClean="0">
                <a:latin typeface="+mj-lt"/>
              </a:rPr>
              <a:t>)</a:t>
            </a:r>
            <a:endParaRPr lang="en-US" sz="3200" dirty="0">
              <a:latin typeface="+mj-lt"/>
            </a:endParaRPr>
          </a:p>
        </p:txBody>
      </p:sp>
      <p:sp>
        <p:nvSpPr>
          <p:cNvPr id="9" name="TextBox 8"/>
          <p:cNvSpPr txBox="1"/>
          <p:nvPr/>
        </p:nvSpPr>
        <p:spPr>
          <a:xfrm>
            <a:off x="533400" y="4368225"/>
            <a:ext cx="5486400" cy="584775"/>
          </a:xfrm>
          <a:prstGeom prst="rect">
            <a:avLst/>
          </a:prstGeom>
          <a:noFill/>
        </p:spPr>
        <p:txBody>
          <a:bodyPr wrap="square" rtlCol="0">
            <a:spAutoFit/>
          </a:bodyPr>
          <a:lstStyle/>
          <a:p>
            <a:r>
              <a:rPr lang="en-US" sz="3200" dirty="0" smtClean="0">
                <a:latin typeface="+mj-lt"/>
              </a:rPr>
              <a:t>Dissolved Oxygen (min, </a:t>
            </a:r>
            <a:r>
              <a:rPr lang="en-US" sz="3200" dirty="0" err="1" smtClean="0">
                <a:latin typeface="+mj-lt"/>
              </a:rPr>
              <a:t>Stds</a:t>
            </a:r>
            <a:r>
              <a:rPr lang="en-US" sz="3200" dirty="0" smtClean="0">
                <a:latin typeface="+mj-lt"/>
              </a:rPr>
              <a:t>, </a:t>
            </a:r>
            <a:r>
              <a:rPr lang="el-GR" sz="3200" dirty="0" smtClean="0">
                <a:ea typeface="DFKai-SB"/>
              </a:rPr>
              <a:t>Δ</a:t>
            </a:r>
            <a:r>
              <a:rPr lang="en-US" sz="3200" dirty="0" smtClean="0">
                <a:latin typeface="+mj-lt"/>
                <a:ea typeface="DFKai-SB"/>
              </a:rPr>
              <a:t>)</a:t>
            </a:r>
            <a:endParaRPr lang="en-US" sz="3200" dirty="0">
              <a:latin typeface="+mj-lt"/>
            </a:endParaRPr>
          </a:p>
        </p:txBody>
      </p:sp>
      <p:sp>
        <p:nvSpPr>
          <p:cNvPr id="10" name="TextBox 9"/>
          <p:cNvSpPr txBox="1"/>
          <p:nvPr/>
        </p:nvSpPr>
        <p:spPr>
          <a:xfrm>
            <a:off x="533400" y="5663625"/>
            <a:ext cx="4572000" cy="584775"/>
          </a:xfrm>
          <a:prstGeom prst="rect">
            <a:avLst/>
          </a:prstGeom>
          <a:noFill/>
        </p:spPr>
        <p:txBody>
          <a:bodyPr wrap="square" rtlCol="0">
            <a:spAutoFit/>
          </a:bodyPr>
          <a:lstStyle/>
          <a:p>
            <a:r>
              <a:rPr lang="en-US" sz="3200" dirty="0" smtClean="0">
                <a:latin typeface="+mj-lt"/>
              </a:rPr>
              <a:t>Biology (macros, </a:t>
            </a:r>
            <a:r>
              <a:rPr lang="en-US" sz="3200" dirty="0" err="1" smtClean="0">
                <a:latin typeface="+mj-lt"/>
              </a:rPr>
              <a:t>ORMIn</a:t>
            </a:r>
            <a:r>
              <a:rPr lang="en-US" sz="3200" dirty="0" smtClean="0">
                <a:latin typeface="+mj-lt"/>
              </a:rPr>
              <a:t>)</a:t>
            </a:r>
            <a:endParaRPr lang="en-US" sz="3200" dirty="0">
              <a:latin typeface="+mj-lt"/>
            </a:endParaRPr>
          </a:p>
        </p:txBody>
      </p:sp>
      <p:sp>
        <p:nvSpPr>
          <p:cNvPr id="11" name="Curved Down Arrow 10"/>
          <p:cNvSpPr/>
          <p:nvPr/>
        </p:nvSpPr>
        <p:spPr>
          <a:xfrm rot="5400000">
            <a:off x="3352800" y="3352800"/>
            <a:ext cx="4495800" cy="1447800"/>
          </a:xfrm>
          <a:prstGeom prst="curvedDownArrow">
            <a:avLst>
              <a:gd name="adj1" fmla="val 25000"/>
              <a:gd name="adj2" fmla="val 49440"/>
              <a:gd name="adj3" fmla="val 261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wn Arrow 11"/>
          <p:cNvSpPr/>
          <p:nvPr/>
        </p:nvSpPr>
        <p:spPr>
          <a:xfrm>
            <a:off x="1447800" y="22860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1447800" y="36576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1447800" y="50292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324600" y="2895600"/>
            <a:ext cx="3276600" cy="1785104"/>
          </a:xfrm>
          <a:prstGeom prst="rect">
            <a:avLst/>
          </a:prstGeom>
          <a:noFill/>
        </p:spPr>
        <p:txBody>
          <a:bodyPr wrap="square" rtlCol="0">
            <a:spAutoFit/>
          </a:bodyPr>
          <a:lstStyle/>
          <a:p>
            <a:endParaRPr lang="en-US" sz="2800" dirty="0" smtClean="0">
              <a:latin typeface="+mj-lt"/>
            </a:endParaRPr>
          </a:p>
          <a:p>
            <a:r>
              <a:rPr lang="en-US" sz="2600" b="1" dirty="0" smtClean="0">
                <a:latin typeface="+mj-lt"/>
              </a:rPr>
              <a:t>Establish Criterion</a:t>
            </a:r>
          </a:p>
          <a:p>
            <a:r>
              <a:rPr lang="en-US" b="1" dirty="0" smtClean="0">
                <a:latin typeface="+mj-lt"/>
              </a:rPr>
              <a:t>Breakpoint Analysis</a:t>
            </a:r>
          </a:p>
          <a:p>
            <a:r>
              <a:rPr lang="en-US" b="1" dirty="0" smtClean="0">
                <a:latin typeface="+mj-lt"/>
              </a:rPr>
              <a:t>                or</a:t>
            </a:r>
          </a:p>
          <a:p>
            <a:r>
              <a:rPr lang="en-US" b="1" dirty="0" smtClean="0">
                <a:latin typeface="+mj-lt"/>
              </a:rPr>
              <a:t>Bayesian Hierarchical Model</a:t>
            </a:r>
            <a:endParaRPr lang="en-US" b="1" dirty="0">
              <a:latin typeface="+mj-lt"/>
            </a:endParaRPr>
          </a:p>
        </p:txBody>
      </p:sp>
      <p:sp>
        <p:nvSpPr>
          <p:cNvPr id="16" name="TextBox 15"/>
          <p:cNvSpPr txBox="1"/>
          <p:nvPr/>
        </p:nvSpPr>
        <p:spPr>
          <a:xfrm>
            <a:off x="2057400" y="2438400"/>
            <a:ext cx="3276600" cy="369332"/>
          </a:xfrm>
          <a:prstGeom prst="rect">
            <a:avLst/>
          </a:prstGeom>
          <a:noFill/>
        </p:spPr>
        <p:txBody>
          <a:bodyPr wrap="square" rtlCol="0">
            <a:spAutoFit/>
          </a:bodyPr>
          <a:lstStyle/>
          <a:p>
            <a:r>
              <a:rPr lang="en-US" b="1" dirty="0" smtClean="0">
                <a:latin typeface="+mj-lt"/>
              </a:rPr>
              <a:t>Linear Regression/Correlation</a:t>
            </a:r>
            <a:endParaRPr lang="en-US" b="1" dirty="0">
              <a:latin typeface="+mj-lt"/>
            </a:endParaRPr>
          </a:p>
        </p:txBody>
      </p:sp>
      <p:sp>
        <p:nvSpPr>
          <p:cNvPr id="17" name="TextBox 16"/>
          <p:cNvSpPr txBox="1"/>
          <p:nvPr/>
        </p:nvSpPr>
        <p:spPr>
          <a:xfrm>
            <a:off x="2057400" y="3733800"/>
            <a:ext cx="3505200" cy="369332"/>
          </a:xfrm>
          <a:prstGeom prst="rect">
            <a:avLst/>
          </a:prstGeom>
          <a:noFill/>
        </p:spPr>
        <p:txBody>
          <a:bodyPr wrap="square" rtlCol="0">
            <a:spAutoFit/>
          </a:bodyPr>
          <a:lstStyle/>
          <a:p>
            <a:r>
              <a:rPr lang="en-US" b="1" dirty="0" smtClean="0"/>
              <a:t>Linear Regression/Correlation</a:t>
            </a:r>
            <a:endParaRPr lang="en-US" b="1" dirty="0"/>
          </a:p>
        </p:txBody>
      </p:sp>
      <p:sp>
        <p:nvSpPr>
          <p:cNvPr id="18" name="TextBox 17"/>
          <p:cNvSpPr txBox="1"/>
          <p:nvPr/>
        </p:nvSpPr>
        <p:spPr>
          <a:xfrm>
            <a:off x="2057400" y="5193268"/>
            <a:ext cx="3505200" cy="369332"/>
          </a:xfrm>
          <a:prstGeom prst="rect">
            <a:avLst/>
          </a:prstGeom>
          <a:noFill/>
        </p:spPr>
        <p:txBody>
          <a:bodyPr wrap="square" rtlCol="0">
            <a:spAutoFit/>
          </a:bodyPr>
          <a:lstStyle/>
          <a:p>
            <a:r>
              <a:rPr lang="en-US" b="1" dirty="0" smtClean="0">
                <a:latin typeface="+mj-lt"/>
              </a:rPr>
              <a:t>Linear Regression/CART/</a:t>
            </a:r>
            <a:r>
              <a:rPr lang="en-US" b="1" dirty="0" err="1" smtClean="0">
                <a:latin typeface="+mj-lt"/>
              </a:rPr>
              <a:t>Boxplots</a:t>
            </a:r>
            <a:endParaRPr lang="en-US" b="1" dirty="0">
              <a:latin typeface="+mj-lt"/>
            </a:endParaRPr>
          </a:p>
        </p:txBody>
      </p:sp>
      <p:pic>
        <p:nvPicPr>
          <p:cNvPr id="19" name="Picture 3" descr="Z:\Nutrient Criteria\Nutrient Conceptual Model Full.gif"/>
          <p:cNvPicPr>
            <a:picLocks noChangeAspect="1" noChangeArrowheads="1"/>
          </p:cNvPicPr>
          <p:nvPr/>
        </p:nvPicPr>
        <p:blipFill>
          <a:blip r:embed="rId3" cstate="print"/>
          <a:srcRect/>
          <a:stretch>
            <a:fillRect/>
          </a:stretch>
        </p:blipFill>
        <p:spPr bwMode="auto">
          <a:xfrm>
            <a:off x="990600" y="2209800"/>
            <a:ext cx="3730625" cy="355033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2000"/>
                                        <p:tgtEl>
                                          <p:spTgt spid="15"/>
                                        </p:tgtEl>
                                      </p:cBhvr>
                                    </p:animEffect>
                                    <p:set>
                                      <p:cBhvr>
                                        <p:cTn id="49" dur="1" fill="hold">
                                          <p:stCondLst>
                                            <p:cond delay="1999"/>
                                          </p:stCondLst>
                                        </p:cTn>
                                        <p:tgtEl>
                                          <p:spTgt spid="15"/>
                                        </p:tgtEl>
                                        <p:attrNameLst>
                                          <p:attrName>style.visibility</p:attrName>
                                        </p:attrNameLst>
                                      </p:cBhvr>
                                      <p:to>
                                        <p:strVal val="hidden"/>
                                      </p:to>
                                    </p:set>
                                  </p:childTnLst>
                                </p:cTn>
                              </p:par>
                              <p:par>
                                <p:cTn id="50" presetID="10" presetClass="exit" presetSubtype="0" fill="hold" grpId="2" nodeType="withEffect">
                                  <p:stCondLst>
                                    <p:cond delay="0"/>
                                  </p:stCondLst>
                                  <p:childTnLst>
                                    <p:animEffect transition="out" filter="fade">
                                      <p:cBhvr>
                                        <p:cTn id="51" dur="2000"/>
                                        <p:tgtEl>
                                          <p:spTgt spid="11"/>
                                        </p:tgtEl>
                                      </p:cBhvr>
                                    </p:animEffect>
                                    <p:set>
                                      <p:cBhvr>
                                        <p:cTn id="52" dur="1" fill="hold">
                                          <p:stCondLst>
                                            <p:cond delay="1999"/>
                                          </p:stCondLst>
                                        </p:cTn>
                                        <p:tgtEl>
                                          <p:spTgt spid="11"/>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2000"/>
                                        <p:tgtEl>
                                          <p:spTgt spid="17"/>
                                        </p:tgtEl>
                                      </p:cBhvr>
                                    </p:animEffect>
                                    <p:set>
                                      <p:cBhvr>
                                        <p:cTn id="55" dur="1" fill="hold">
                                          <p:stCondLst>
                                            <p:cond delay="1999"/>
                                          </p:stCondLst>
                                        </p:cTn>
                                        <p:tgtEl>
                                          <p:spTgt spid="17"/>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2000"/>
                                        <p:tgtEl>
                                          <p:spTgt spid="13"/>
                                        </p:tgtEl>
                                      </p:cBhvr>
                                    </p:animEffect>
                                    <p:set>
                                      <p:cBhvr>
                                        <p:cTn id="58" dur="1" fill="hold">
                                          <p:stCondLst>
                                            <p:cond delay="1999"/>
                                          </p:stCondLst>
                                        </p:cTn>
                                        <p:tgtEl>
                                          <p:spTgt spid="13"/>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2000"/>
                                        <p:tgtEl>
                                          <p:spTgt spid="18"/>
                                        </p:tgtEl>
                                      </p:cBhvr>
                                    </p:animEffect>
                                    <p:set>
                                      <p:cBhvr>
                                        <p:cTn id="61" dur="1" fill="hold">
                                          <p:stCondLst>
                                            <p:cond delay="1999"/>
                                          </p:stCondLst>
                                        </p:cTn>
                                        <p:tgtEl>
                                          <p:spTgt spid="18"/>
                                        </p:tgtEl>
                                        <p:attrNameLst>
                                          <p:attrName>style.visibility</p:attrName>
                                        </p:attrNameLst>
                                      </p:cBhvr>
                                      <p:to>
                                        <p:strVal val="hidden"/>
                                      </p:to>
                                    </p:set>
                                  </p:childTnLst>
                                </p:cTn>
                              </p:par>
                              <p:par>
                                <p:cTn id="62" presetID="10" presetClass="exit" presetSubtype="0" fill="hold" grpId="1" nodeType="withEffect">
                                  <p:stCondLst>
                                    <p:cond delay="0"/>
                                  </p:stCondLst>
                                  <p:childTnLst>
                                    <p:animEffect transition="out" filter="fade">
                                      <p:cBhvr>
                                        <p:cTn id="63" dur="2000"/>
                                        <p:tgtEl>
                                          <p:spTgt spid="14"/>
                                        </p:tgtEl>
                                      </p:cBhvr>
                                    </p:animEffect>
                                    <p:set>
                                      <p:cBhvr>
                                        <p:cTn id="64" dur="1" fill="hold">
                                          <p:stCondLst>
                                            <p:cond delay="1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1" grpId="1" animBg="1"/>
      <p:bldP spid="11" grpId="2" animBg="1"/>
      <p:bldP spid="12" grpId="0" animBg="1"/>
      <p:bldP spid="13" grpId="0" animBg="1"/>
      <p:bldP spid="13" grpId="1" animBg="1"/>
      <p:bldP spid="14" grpId="0" animBg="1"/>
      <p:bldP spid="14" grpId="1" animBg="1"/>
      <p:bldP spid="15" grpId="0"/>
      <p:bldP spid="15" grpId="1"/>
      <p:bldP spid="16" grpId="0"/>
      <p:bldP spid="17" grpId="0"/>
      <p:bldP spid="17" grpId="1"/>
      <p:bldP spid="18" grpId="0"/>
      <p:bldP spid="1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Nutrient &amp; Chlorophyll Grab Samples</a:t>
            </a:r>
            <a:endParaRPr lang="en-US" dirty="0"/>
          </a:p>
        </p:txBody>
      </p:sp>
      <p:graphicFrame>
        <p:nvGraphicFramePr>
          <p:cNvPr id="4" name="Content Placeholder 3"/>
          <p:cNvGraphicFramePr>
            <a:graphicFrameLocks noGrp="1"/>
          </p:cNvGraphicFramePr>
          <p:nvPr>
            <p:ph idx="1"/>
          </p:nvPr>
        </p:nvGraphicFramePr>
        <p:xfrm>
          <a:off x="990600" y="1320800"/>
          <a:ext cx="7010400" cy="4927600"/>
        </p:xfrm>
        <a:graphic>
          <a:graphicData uri="http://schemas.openxmlformats.org/drawingml/2006/table">
            <a:tbl>
              <a:tblPr firstRow="1" bandRow="1">
                <a:tableStyleId>{5C22544A-7EE6-4342-B048-85BDC9FD1C3A}</a:tableStyleId>
              </a:tblPr>
              <a:tblGrid>
                <a:gridCol w="1321137"/>
                <a:gridCol w="898373"/>
                <a:gridCol w="1268290"/>
                <a:gridCol w="1122644"/>
                <a:gridCol w="1199978"/>
                <a:gridCol w="1199978"/>
              </a:tblGrid>
              <a:tr h="1219200">
                <a:tc>
                  <a:txBody>
                    <a:bodyPr/>
                    <a:lstStyle/>
                    <a:p>
                      <a:pPr algn="ctr"/>
                      <a:r>
                        <a:rPr lang="en-US" sz="2400" dirty="0" smtClean="0">
                          <a:latin typeface="+mj-lt"/>
                        </a:rPr>
                        <a:t>Pool</a:t>
                      </a:r>
                      <a:endParaRPr lang="en-US" sz="2400" dirty="0">
                        <a:latin typeface="+mj-lt"/>
                      </a:endParaRPr>
                    </a:p>
                  </a:txBody>
                  <a:tcPr anchor="ctr"/>
                </a:tc>
                <a:tc>
                  <a:txBody>
                    <a:bodyPr/>
                    <a:lstStyle/>
                    <a:p>
                      <a:pPr algn="ctr"/>
                      <a:r>
                        <a:rPr lang="en-US" sz="2400" dirty="0" smtClean="0">
                          <a:latin typeface="+mj-lt"/>
                        </a:rPr>
                        <a:t>Year</a:t>
                      </a:r>
                      <a:endParaRPr lang="en-US" sz="2400" dirty="0">
                        <a:latin typeface="+mj-lt"/>
                      </a:endParaRPr>
                    </a:p>
                  </a:txBody>
                  <a:tcPr anchor="ctr"/>
                </a:tc>
                <a:tc>
                  <a:txBody>
                    <a:bodyPr/>
                    <a:lstStyle/>
                    <a:p>
                      <a:pPr algn="ctr"/>
                      <a:r>
                        <a:rPr lang="en-US" sz="2400" dirty="0" err="1" smtClean="0">
                          <a:latin typeface="+mj-lt"/>
                        </a:rPr>
                        <a:t>Avg</a:t>
                      </a:r>
                      <a:r>
                        <a:rPr lang="en-US" sz="2400" baseline="0" dirty="0" smtClean="0">
                          <a:latin typeface="+mj-lt"/>
                        </a:rPr>
                        <a:t> TN</a:t>
                      </a:r>
                      <a:endParaRPr lang="en-US" sz="2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err="1" smtClean="0">
                          <a:solidFill>
                            <a:schemeClr val="lt1"/>
                          </a:solidFill>
                          <a:latin typeface="+mj-lt"/>
                          <a:ea typeface="+mn-ea"/>
                          <a:cs typeface="+mn-cs"/>
                        </a:rPr>
                        <a:t>Avg</a:t>
                      </a:r>
                      <a:r>
                        <a:rPr lang="en-US" sz="2400" b="1" kern="1200" dirty="0" smtClean="0">
                          <a:solidFill>
                            <a:schemeClr val="lt1"/>
                          </a:solidFill>
                          <a:latin typeface="+mj-lt"/>
                          <a:ea typeface="+mn-ea"/>
                          <a:cs typeface="+mn-cs"/>
                        </a:rPr>
                        <a:t> TP</a:t>
                      </a:r>
                    </a:p>
                  </a:txBody>
                  <a:tcPr anchor="ctr"/>
                </a:tc>
                <a:tc>
                  <a:txBody>
                    <a:bodyPr/>
                    <a:lstStyle/>
                    <a:p>
                      <a:pPr algn="ctr"/>
                      <a:r>
                        <a:rPr lang="en-US" sz="2400" b="1" kern="1200" dirty="0" err="1" smtClean="0">
                          <a:solidFill>
                            <a:schemeClr val="lt1"/>
                          </a:solidFill>
                          <a:latin typeface="+mj-lt"/>
                          <a:ea typeface="+mn-ea"/>
                          <a:cs typeface="+mn-cs"/>
                        </a:rPr>
                        <a:t>Avg</a:t>
                      </a:r>
                      <a:r>
                        <a:rPr lang="en-US" sz="2400" b="1" kern="1200" dirty="0" smtClean="0">
                          <a:solidFill>
                            <a:schemeClr val="lt1"/>
                          </a:solidFill>
                          <a:latin typeface="+mj-lt"/>
                          <a:ea typeface="+mn-ea"/>
                          <a:cs typeface="+mn-cs"/>
                        </a:rPr>
                        <a:t> </a:t>
                      </a:r>
                      <a:r>
                        <a:rPr lang="en-US" sz="2400" b="1" kern="1200" dirty="0" err="1" smtClean="0">
                          <a:solidFill>
                            <a:schemeClr val="lt1"/>
                          </a:solidFill>
                          <a:latin typeface="+mj-lt"/>
                          <a:ea typeface="+mn-ea"/>
                          <a:cs typeface="+mn-cs"/>
                        </a:rPr>
                        <a:t>Chl</a:t>
                      </a:r>
                      <a:r>
                        <a:rPr lang="en-US" sz="2400" b="1" kern="1200" dirty="0" smtClean="0">
                          <a:solidFill>
                            <a:schemeClr val="lt1"/>
                          </a:solidFill>
                          <a:latin typeface="+mj-lt"/>
                          <a:ea typeface="+mn-ea"/>
                          <a:cs typeface="+mn-cs"/>
                        </a:rPr>
                        <a:t>-a</a:t>
                      </a:r>
                      <a:endParaRPr lang="en-US" sz="2400" dirty="0">
                        <a:latin typeface="+mj-lt"/>
                      </a:endParaRPr>
                    </a:p>
                  </a:txBody>
                  <a:tcPr anchor="ctr"/>
                </a:tc>
                <a:tc>
                  <a:txBody>
                    <a:bodyPr/>
                    <a:lstStyle/>
                    <a:p>
                      <a:pPr algn="ctr"/>
                      <a:r>
                        <a:rPr lang="en-US" sz="2400" dirty="0" err="1" smtClean="0">
                          <a:latin typeface="+mj-lt"/>
                        </a:rPr>
                        <a:t>Avg</a:t>
                      </a:r>
                      <a:r>
                        <a:rPr lang="en-US" sz="2400" dirty="0" smtClean="0">
                          <a:latin typeface="+mj-lt"/>
                        </a:rPr>
                        <a:t> Total </a:t>
                      </a:r>
                      <a:r>
                        <a:rPr lang="en-US" sz="2400" dirty="0" err="1" smtClean="0">
                          <a:latin typeface="+mj-lt"/>
                        </a:rPr>
                        <a:t>Chl</a:t>
                      </a:r>
                      <a:endParaRPr lang="en-US" sz="2400" dirty="0">
                        <a:latin typeface="+mj-lt"/>
                      </a:endParaRPr>
                    </a:p>
                  </a:txBody>
                  <a:tcPr anchor="ctr"/>
                </a:tc>
              </a:tr>
              <a:tr h="370840">
                <a:tc>
                  <a:txBody>
                    <a:bodyPr/>
                    <a:lstStyle/>
                    <a:p>
                      <a:pPr algn="ctr" fontAlgn="b"/>
                      <a:r>
                        <a:rPr lang="en-US" sz="1800" b="0" i="0" u="none" strike="noStrike" dirty="0">
                          <a:solidFill>
                            <a:srgbClr val="000000"/>
                          </a:solidFill>
                          <a:latin typeface="+mj-lt"/>
                        </a:rPr>
                        <a:t>Montgomery</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800" b="0" i="0" u="none" strike="noStrike" dirty="0">
                          <a:solidFill>
                            <a:srgbClr val="000000"/>
                          </a:solidFill>
                          <a:latin typeface="Calibri"/>
                        </a:rPr>
                        <a:t>1.093</a:t>
                      </a:r>
                    </a:p>
                  </a:txBody>
                  <a:tcPr marL="9525" marR="9525" marT="9525" marB="0" anchor="b"/>
                </a:tc>
                <a:tc>
                  <a:txBody>
                    <a:bodyPr/>
                    <a:lstStyle/>
                    <a:p>
                      <a:pPr algn="ctr" fontAlgn="b"/>
                      <a:r>
                        <a:rPr lang="en-US" sz="1800" b="0" i="0" u="none" strike="noStrike" dirty="0">
                          <a:solidFill>
                            <a:srgbClr val="000000"/>
                          </a:solidFill>
                          <a:latin typeface="Calibri"/>
                        </a:rPr>
                        <a:t>0.053</a:t>
                      </a:r>
                    </a:p>
                  </a:txBody>
                  <a:tcPr marL="9525" marR="9525" marT="9525" marB="0" anchor="b"/>
                </a:tc>
                <a:tc>
                  <a:txBody>
                    <a:bodyPr/>
                    <a:lstStyle/>
                    <a:p>
                      <a:pPr algn="ctr" fontAlgn="b"/>
                      <a:r>
                        <a:rPr lang="en-US" sz="1800" b="0" i="0" u="none" strike="noStrike" dirty="0">
                          <a:solidFill>
                            <a:srgbClr val="000000"/>
                          </a:solidFill>
                          <a:latin typeface="Calibri"/>
                        </a:rPr>
                        <a:t>6.175</a:t>
                      </a:r>
                    </a:p>
                  </a:txBody>
                  <a:tcPr marL="9525" marR="9525" marT="9525" marB="0" anchor="b"/>
                </a:tc>
                <a:tc>
                  <a:txBody>
                    <a:bodyPr/>
                    <a:lstStyle/>
                    <a:p>
                      <a:pPr algn="ctr" fontAlgn="b"/>
                      <a:r>
                        <a:rPr lang="en-US" sz="1800" b="0" i="0" u="none" strike="noStrike" dirty="0">
                          <a:solidFill>
                            <a:srgbClr val="000000"/>
                          </a:solidFill>
                          <a:latin typeface="Calibri"/>
                        </a:rPr>
                        <a:t>7.399</a:t>
                      </a:r>
                    </a:p>
                  </a:txBody>
                  <a:tcPr marL="9525" marR="9525" marT="9525" marB="0" anchor="b"/>
                </a:tc>
              </a:tr>
              <a:tr h="370840">
                <a:tc>
                  <a:txBody>
                    <a:bodyPr/>
                    <a:lstStyle/>
                    <a:p>
                      <a:pPr algn="ctr" fontAlgn="b"/>
                      <a:r>
                        <a:rPr lang="en-US" sz="1800" b="0" i="0" u="none" strike="noStrike" dirty="0">
                          <a:solidFill>
                            <a:srgbClr val="000000"/>
                          </a:solidFill>
                          <a:latin typeface="+mj-lt"/>
                        </a:rPr>
                        <a:t>Willow Island</a:t>
                      </a: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800" b="0" i="0" u="none" strike="noStrike">
                          <a:solidFill>
                            <a:srgbClr val="000000"/>
                          </a:solidFill>
                          <a:latin typeface="Calibri"/>
                        </a:rPr>
                        <a:t>1.218</a:t>
                      </a:r>
                    </a:p>
                  </a:txBody>
                  <a:tcPr marL="9525" marR="9525" marT="9525" marB="0" anchor="b"/>
                </a:tc>
                <a:tc>
                  <a:txBody>
                    <a:bodyPr/>
                    <a:lstStyle/>
                    <a:p>
                      <a:pPr algn="ctr" fontAlgn="b"/>
                      <a:r>
                        <a:rPr lang="en-US" sz="1800" b="0" i="0" u="none" strike="noStrike" dirty="0">
                          <a:solidFill>
                            <a:srgbClr val="000000"/>
                          </a:solidFill>
                          <a:latin typeface="Calibri"/>
                        </a:rPr>
                        <a:t>0.063</a:t>
                      </a:r>
                    </a:p>
                  </a:txBody>
                  <a:tcPr marL="9525" marR="9525" marT="9525" marB="0" anchor="b"/>
                </a:tc>
                <a:tc>
                  <a:txBody>
                    <a:bodyPr/>
                    <a:lstStyle/>
                    <a:p>
                      <a:pPr algn="ctr" fontAlgn="b"/>
                      <a:r>
                        <a:rPr lang="en-US" sz="1800" b="0" i="0" u="none" strike="noStrike" dirty="0">
                          <a:solidFill>
                            <a:srgbClr val="000000"/>
                          </a:solidFill>
                          <a:latin typeface="Calibri"/>
                        </a:rPr>
                        <a:t>4.674</a:t>
                      </a:r>
                    </a:p>
                  </a:txBody>
                  <a:tcPr marL="9525" marR="9525" marT="9525" marB="0" anchor="b"/>
                </a:tc>
                <a:tc>
                  <a:txBody>
                    <a:bodyPr/>
                    <a:lstStyle/>
                    <a:p>
                      <a:pPr algn="ctr" fontAlgn="b"/>
                      <a:r>
                        <a:rPr lang="en-US" sz="1800" b="0" i="0" u="none" strike="noStrike">
                          <a:solidFill>
                            <a:srgbClr val="000000"/>
                          </a:solidFill>
                          <a:latin typeface="Calibri"/>
                        </a:rPr>
                        <a:t>5.981</a:t>
                      </a:r>
                    </a:p>
                  </a:txBody>
                  <a:tcPr marL="9525" marR="9525" marT="9525" marB="0" anchor="b"/>
                </a:tc>
              </a:tr>
              <a:tr h="370840">
                <a:tc>
                  <a:txBody>
                    <a:bodyPr/>
                    <a:lstStyle/>
                    <a:p>
                      <a:pPr algn="ctr" fontAlgn="b"/>
                      <a:r>
                        <a:rPr lang="en-US" sz="1800" b="0" i="0" u="none" strike="noStrike">
                          <a:solidFill>
                            <a:srgbClr val="000000"/>
                          </a:solidFill>
                          <a:latin typeface="+mj-lt"/>
                        </a:rPr>
                        <a:t>Belleville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a:solidFill>
                            <a:srgbClr val="000000"/>
                          </a:solidFill>
                          <a:latin typeface="Calibri"/>
                        </a:rPr>
                        <a:t>1.563</a:t>
                      </a:r>
                    </a:p>
                  </a:txBody>
                  <a:tcPr marL="9525" marR="9525" marT="9525" marB="0" anchor="b"/>
                </a:tc>
                <a:tc>
                  <a:txBody>
                    <a:bodyPr/>
                    <a:lstStyle/>
                    <a:p>
                      <a:pPr algn="ctr" fontAlgn="b"/>
                      <a:r>
                        <a:rPr lang="en-US" sz="1800" b="0" i="0" u="none" strike="noStrike" dirty="0">
                          <a:solidFill>
                            <a:srgbClr val="000000"/>
                          </a:solidFill>
                          <a:latin typeface="Calibri"/>
                        </a:rPr>
                        <a:t>0.121</a:t>
                      </a:r>
                    </a:p>
                  </a:txBody>
                  <a:tcPr marL="9525" marR="9525" marT="9525" marB="0" anchor="b"/>
                </a:tc>
                <a:tc>
                  <a:txBody>
                    <a:bodyPr/>
                    <a:lstStyle/>
                    <a:p>
                      <a:pPr algn="ctr" fontAlgn="b"/>
                      <a:r>
                        <a:rPr lang="en-US" sz="1800" b="0" i="0" u="none" strike="noStrike" dirty="0">
                          <a:solidFill>
                            <a:srgbClr val="000000"/>
                          </a:solidFill>
                          <a:latin typeface="Calibri"/>
                        </a:rPr>
                        <a:t>3.382</a:t>
                      </a:r>
                    </a:p>
                  </a:txBody>
                  <a:tcPr marL="9525" marR="9525" marT="9525" marB="0" anchor="b"/>
                </a:tc>
                <a:tc>
                  <a:txBody>
                    <a:bodyPr/>
                    <a:lstStyle/>
                    <a:p>
                      <a:pPr algn="ctr" fontAlgn="b"/>
                      <a:r>
                        <a:rPr lang="en-US" sz="1800" b="0" i="0" u="none" strike="noStrike">
                          <a:solidFill>
                            <a:srgbClr val="000000"/>
                          </a:solidFill>
                          <a:latin typeface="Calibri"/>
                        </a:rPr>
                        <a:t>4.417</a:t>
                      </a:r>
                    </a:p>
                  </a:txBody>
                  <a:tcPr marL="9525" marR="9525" marT="9525" marB="0" anchor="b"/>
                </a:tc>
              </a:tr>
              <a:tr h="370840">
                <a:tc>
                  <a:txBody>
                    <a:bodyPr/>
                    <a:lstStyle/>
                    <a:p>
                      <a:pPr algn="ctr" fontAlgn="b"/>
                      <a:r>
                        <a:rPr lang="en-US" sz="1800" b="0" i="0" u="none" strike="noStrike">
                          <a:solidFill>
                            <a:srgbClr val="000000"/>
                          </a:solidFill>
                          <a:latin typeface="+mj-lt"/>
                        </a:rPr>
                        <a:t>Racine</a:t>
                      </a:r>
                    </a:p>
                  </a:txBody>
                  <a:tcPr marL="9525" marR="9525" marT="9525" marB="0" anchor="ctr"/>
                </a:tc>
                <a:tc>
                  <a:txBody>
                    <a:bodyPr/>
                    <a:lstStyle/>
                    <a:p>
                      <a:pPr algn="ctr" fontAlgn="b"/>
                      <a:r>
                        <a:rPr lang="en-US" sz="1800" b="0" i="0" u="none" strike="noStrike">
                          <a:solidFill>
                            <a:srgbClr val="000000"/>
                          </a:solidFill>
                          <a:latin typeface="+mj-lt"/>
                        </a:rPr>
                        <a:t>2015</a:t>
                      </a:r>
                    </a:p>
                  </a:txBody>
                  <a:tcPr marL="9525" marR="9525" marT="9525" marB="0" anchor="ctr"/>
                </a:tc>
                <a:tc>
                  <a:txBody>
                    <a:bodyPr/>
                    <a:lstStyle/>
                    <a:p>
                      <a:pPr algn="ctr" fontAlgn="b"/>
                      <a:r>
                        <a:rPr lang="en-US" sz="1800" b="0" i="0" u="none" strike="noStrike">
                          <a:solidFill>
                            <a:srgbClr val="000000"/>
                          </a:solidFill>
                          <a:latin typeface="Calibri"/>
                        </a:rPr>
                        <a:t>1.331</a:t>
                      </a:r>
                    </a:p>
                  </a:txBody>
                  <a:tcPr marL="9525" marR="9525" marT="9525" marB="0" anchor="b"/>
                </a:tc>
                <a:tc>
                  <a:txBody>
                    <a:bodyPr/>
                    <a:lstStyle/>
                    <a:p>
                      <a:pPr algn="ctr" fontAlgn="b"/>
                      <a:r>
                        <a:rPr lang="en-US" sz="1800" b="0" i="0" u="none" strike="noStrike">
                          <a:solidFill>
                            <a:srgbClr val="000000"/>
                          </a:solidFill>
                          <a:latin typeface="Calibri"/>
                        </a:rPr>
                        <a:t>0.047</a:t>
                      </a:r>
                    </a:p>
                  </a:txBody>
                  <a:tcPr marL="9525" marR="9525" marT="9525" marB="0" anchor="b"/>
                </a:tc>
                <a:tc>
                  <a:txBody>
                    <a:bodyPr/>
                    <a:lstStyle/>
                    <a:p>
                      <a:pPr algn="ctr" fontAlgn="b"/>
                      <a:r>
                        <a:rPr lang="en-US" sz="1800" b="0" i="0" u="none" strike="noStrike" dirty="0">
                          <a:solidFill>
                            <a:srgbClr val="000000"/>
                          </a:solidFill>
                          <a:latin typeface="Calibri"/>
                        </a:rPr>
                        <a:t>6.266</a:t>
                      </a:r>
                    </a:p>
                  </a:txBody>
                  <a:tcPr marL="9525" marR="9525" marT="9525" marB="0" anchor="b"/>
                </a:tc>
                <a:tc>
                  <a:txBody>
                    <a:bodyPr/>
                    <a:lstStyle/>
                    <a:p>
                      <a:pPr algn="ctr" fontAlgn="b"/>
                      <a:r>
                        <a:rPr lang="en-US" sz="1800" b="0" i="0" u="none" strike="noStrike" dirty="0">
                          <a:solidFill>
                            <a:srgbClr val="000000"/>
                          </a:solidFill>
                          <a:latin typeface="Calibri"/>
                        </a:rPr>
                        <a:t>7.047</a:t>
                      </a:r>
                    </a:p>
                  </a:txBody>
                  <a:tcPr marL="9525" marR="9525" marT="9525" marB="0" anchor="b"/>
                </a:tc>
              </a:tr>
              <a:tr h="370840">
                <a:tc>
                  <a:txBody>
                    <a:bodyPr/>
                    <a:lstStyle/>
                    <a:p>
                      <a:pPr algn="ctr" fontAlgn="b"/>
                      <a:r>
                        <a:rPr lang="en-US" sz="1800" b="0" i="0" u="none" strike="noStrike">
                          <a:solidFill>
                            <a:srgbClr val="000000"/>
                          </a:solidFill>
                          <a:latin typeface="+mj-lt"/>
                        </a:rPr>
                        <a:t>Greenup</a:t>
                      </a:r>
                    </a:p>
                  </a:txBody>
                  <a:tcPr marL="9525" marR="9525" marT="9525" marB="0" anchor="ctr"/>
                </a:tc>
                <a:tc>
                  <a:txBody>
                    <a:bodyPr/>
                    <a:lstStyle/>
                    <a:p>
                      <a:pPr algn="ctr" fontAlgn="b"/>
                      <a:r>
                        <a:rPr lang="en-US" sz="1800" b="0" i="0" u="none" strike="noStrike">
                          <a:solidFill>
                            <a:srgbClr val="000000"/>
                          </a:solidFill>
                          <a:latin typeface="+mj-lt"/>
                        </a:rPr>
                        <a:t>2016</a:t>
                      </a:r>
                    </a:p>
                  </a:txBody>
                  <a:tcPr marL="9525" marR="9525" marT="9525" marB="0" anchor="ctr"/>
                </a:tc>
                <a:tc>
                  <a:txBody>
                    <a:bodyPr/>
                    <a:lstStyle/>
                    <a:p>
                      <a:pPr algn="ctr" fontAlgn="b"/>
                      <a:r>
                        <a:rPr lang="en-US" sz="1800" b="0" i="0" u="none" strike="noStrike">
                          <a:solidFill>
                            <a:srgbClr val="000000"/>
                          </a:solidFill>
                          <a:latin typeface="Calibri"/>
                        </a:rPr>
                        <a:t>1.114</a:t>
                      </a:r>
                    </a:p>
                  </a:txBody>
                  <a:tcPr marL="9525" marR="9525" marT="9525" marB="0" anchor="b"/>
                </a:tc>
                <a:tc>
                  <a:txBody>
                    <a:bodyPr/>
                    <a:lstStyle/>
                    <a:p>
                      <a:pPr algn="ctr" fontAlgn="b"/>
                      <a:r>
                        <a:rPr lang="en-US" sz="1800" b="0" i="0" u="none" strike="noStrike" dirty="0">
                          <a:solidFill>
                            <a:srgbClr val="000000"/>
                          </a:solidFill>
                          <a:latin typeface="Calibri"/>
                        </a:rPr>
                        <a:t>0.042</a:t>
                      </a:r>
                    </a:p>
                  </a:txBody>
                  <a:tcPr marL="9525" marR="9525" marT="9525" marB="0" anchor="b"/>
                </a:tc>
                <a:tc>
                  <a:txBody>
                    <a:bodyPr/>
                    <a:lstStyle/>
                    <a:p>
                      <a:pPr algn="ctr" fontAlgn="b"/>
                      <a:r>
                        <a:rPr lang="en-US" sz="1800" b="0" i="0" u="none" strike="noStrike">
                          <a:solidFill>
                            <a:srgbClr val="000000"/>
                          </a:solidFill>
                          <a:latin typeface="Calibri"/>
                        </a:rPr>
                        <a:t>9.218</a:t>
                      </a:r>
                    </a:p>
                  </a:txBody>
                  <a:tcPr marL="9525" marR="9525" marT="9525" marB="0" anchor="b"/>
                </a:tc>
                <a:tc>
                  <a:txBody>
                    <a:bodyPr/>
                    <a:lstStyle/>
                    <a:p>
                      <a:pPr algn="ctr" fontAlgn="b"/>
                      <a:r>
                        <a:rPr lang="en-US" sz="1800" b="0" i="0" u="none" strike="noStrike" dirty="0">
                          <a:solidFill>
                            <a:srgbClr val="000000"/>
                          </a:solidFill>
                          <a:latin typeface="Calibri"/>
                        </a:rPr>
                        <a:t>11.742</a:t>
                      </a:r>
                    </a:p>
                  </a:txBody>
                  <a:tcPr marL="9525" marR="9525" marT="9525" marB="0" anchor="b"/>
                </a:tc>
              </a:tr>
              <a:tr h="370840">
                <a:tc>
                  <a:txBody>
                    <a:bodyPr/>
                    <a:lstStyle/>
                    <a:p>
                      <a:pPr algn="ctr" fontAlgn="b"/>
                      <a:r>
                        <a:rPr lang="en-US" sz="1800" b="0" i="0" u="none" strike="noStrike">
                          <a:solidFill>
                            <a:srgbClr val="000000"/>
                          </a:solidFill>
                          <a:latin typeface="+mj-lt"/>
                        </a:rPr>
                        <a:t>Markland</a:t>
                      </a:r>
                    </a:p>
                  </a:txBody>
                  <a:tcPr marL="9525" marR="9525" marT="9525" marB="0" anchor="ctr"/>
                </a:tc>
                <a:tc>
                  <a:txBody>
                    <a:bodyPr/>
                    <a:lstStyle/>
                    <a:p>
                      <a:pPr algn="ctr" fontAlgn="b"/>
                      <a:r>
                        <a:rPr lang="en-US" sz="1800" b="0" i="0" u="none" strike="noStrike">
                          <a:solidFill>
                            <a:srgbClr val="000000"/>
                          </a:solidFill>
                          <a:latin typeface="+mj-lt"/>
                        </a:rPr>
                        <a:t>2014</a:t>
                      </a:r>
                    </a:p>
                  </a:txBody>
                  <a:tcPr marL="9525" marR="9525" marT="9525" marB="0" anchor="ctr"/>
                </a:tc>
                <a:tc>
                  <a:txBody>
                    <a:bodyPr/>
                    <a:lstStyle/>
                    <a:p>
                      <a:pPr algn="ctr" fontAlgn="b"/>
                      <a:r>
                        <a:rPr lang="en-US" sz="1800" b="0" i="0" u="none" strike="noStrike">
                          <a:solidFill>
                            <a:srgbClr val="000000"/>
                          </a:solidFill>
                          <a:latin typeface="Calibri"/>
                        </a:rPr>
                        <a:t>1.450</a:t>
                      </a:r>
                    </a:p>
                  </a:txBody>
                  <a:tcPr marL="9525" marR="9525" marT="9525" marB="0" anchor="b"/>
                </a:tc>
                <a:tc>
                  <a:txBody>
                    <a:bodyPr/>
                    <a:lstStyle/>
                    <a:p>
                      <a:pPr algn="ctr" fontAlgn="b"/>
                      <a:r>
                        <a:rPr lang="en-US" sz="1800" b="0" i="0" u="none" strike="noStrike">
                          <a:solidFill>
                            <a:srgbClr val="000000"/>
                          </a:solidFill>
                          <a:latin typeface="Calibri"/>
                        </a:rPr>
                        <a:t>0.102</a:t>
                      </a:r>
                    </a:p>
                  </a:txBody>
                  <a:tcPr marL="9525" marR="9525" marT="9525" marB="0" anchor="b"/>
                </a:tc>
                <a:tc>
                  <a:txBody>
                    <a:bodyPr/>
                    <a:lstStyle/>
                    <a:p>
                      <a:pPr algn="ctr" fontAlgn="b"/>
                      <a:r>
                        <a:rPr lang="en-US" sz="1800" b="0" i="0" u="none" strike="noStrike">
                          <a:solidFill>
                            <a:srgbClr val="000000"/>
                          </a:solidFill>
                          <a:latin typeface="Calibri"/>
                        </a:rPr>
                        <a:t>2.682</a:t>
                      </a:r>
                    </a:p>
                  </a:txBody>
                  <a:tcPr marL="9525" marR="9525" marT="9525" marB="0" anchor="b"/>
                </a:tc>
                <a:tc>
                  <a:txBody>
                    <a:bodyPr/>
                    <a:lstStyle/>
                    <a:p>
                      <a:pPr algn="ctr" fontAlgn="b"/>
                      <a:r>
                        <a:rPr lang="en-US" sz="1800" b="0" i="0" u="none" strike="noStrike" dirty="0">
                          <a:solidFill>
                            <a:srgbClr val="000000"/>
                          </a:solidFill>
                          <a:latin typeface="Calibri"/>
                        </a:rPr>
                        <a:t>3.660</a:t>
                      </a:r>
                    </a:p>
                  </a:txBody>
                  <a:tcPr marL="9525" marR="9525" marT="9525" marB="0" anchor="b"/>
                </a:tc>
              </a:tr>
              <a:tr h="370840">
                <a:tc>
                  <a:txBody>
                    <a:bodyPr/>
                    <a:lstStyle/>
                    <a:p>
                      <a:pPr algn="ctr" fontAlgn="b"/>
                      <a:r>
                        <a:rPr lang="en-US" sz="1800" b="0" i="0" u="none" strike="noStrike">
                          <a:solidFill>
                            <a:srgbClr val="000000"/>
                          </a:solidFill>
                          <a:latin typeface="+mj-lt"/>
                        </a:rPr>
                        <a:t>McAlpine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a:solidFill>
                            <a:srgbClr val="000000"/>
                          </a:solidFill>
                          <a:latin typeface="Calibri"/>
                        </a:rPr>
                        <a:t>1.406</a:t>
                      </a:r>
                    </a:p>
                  </a:txBody>
                  <a:tcPr marL="9525" marR="9525" marT="9525" marB="0" anchor="b"/>
                </a:tc>
                <a:tc>
                  <a:txBody>
                    <a:bodyPr/>
                    <a:lstStyle/>
                    <a:p>
                      <a:pPr algn="ctr" fontAlgn="b"/>
                      <a:r>
                        <a:rPr lang="en-US" sz="1800" b="0" i="0" u="none" strike="noStrike">
                          <a:solidFill>
                            <a:srgbClr val="000000"/>
                          </a:solidFill>
                          <a:latin typeface="Calibri"/>
                        </a:rPr>
                        <a:t>0.143</a:t>
                      </a:r>
                    </a:p>
                  </a:txBody>
                  <a:tcPr marL="9525" marR="9525" marT="9525" marB="0" anchor="b"/>
                </a:tc>
                <a:tc>
                  <a:txBody>
                    <a:bodyPr/>
                    <a:lstStyle/>
                    <a:p>
                      <a:pPr algn="ctr" fontAlgn="b"/>
                      <a:r>
                        <a:rPr lang="en-US" sz="1800" b="0" i="0" u="none" strike="noStrike">
                          <a:solidFill>
                            <a:srgbClr val="000000"/>
                          </a:solidFill>
                          <a:latin typeface="Calibri"/>
                        </a:rPr>
                        <a:t>2.347</a:t>
                      </a:r>
                    </a:p>
                  </a:txBody>
                  <a:tcPr marL="9525" marR="9525" marT="9525" marB="0" anchor="b"/>
                </a:tc>
                <a:tc>
                  <a:txBody>
                    <a:bodyPr/>
                    <a:lstStyle/>
                    <a:p>
                      <a:pPr algn="ctr" fontAlgn="b"/>
                      <a:r>
                        <a:rPr lang="en-US" sz="1800" b="0" i="0" u="none" strike="noStrike" dirty="0">
                          <a:solidFill>
                            <a:srgbClr val="000000"/>
                          </a:solidFill>
                          <a:latin typeface="Calibri"/>
                        </a:rPr>
                        <a:t>3.055</a:t>
                      </a:r>
                    </a:p>
                  </a:txBody>
                  <a:tcPr marL="9525" marR="9525" marT="9525" marB="0" anchor="b"/>
                </a:tc>
              </a:tr>
              <a:tr h="370840">
                <a:tc>
                  <a:txBody>
                    <a:bodyPr/>
                    <a:lstStyle/>
                    <a:p>
                      <a:pPr algn="ctr" fontAlgn="b"/>
                      <a:r>
                        <a:rPr lang="en-US" sz="1800" b="0" i="0" u="none" strike="noStrike" dirty="0" err="1">
                          <a:solidFill>
                            <a:srgbClr val="000000"/>
                          </a:solidFill>
                          <a:latin typeface="+mj-lt"/>
                        </a:rPr>
                        <a:t>Cannelton</a:t>
                      </a:r>
                      <a:endParaRPr lang="en-US" sz="1800" b="0" i="0" u="none" strike="noStrike" dirty="0">
                        <a:solidFill>
                          <a:srgbClr val="000000"/>
                        </a:solidFill>
                        <a:latin typeface="+mj-lt"/>
                      </a:endParaRP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800" b="0" i="0" u="none" strike="noStrike">
                          <a:solidFill>
                            <a:srgbClr val="000000"/>
                          </a:solidFill>
                          <a:latin typeface="Calibri"/>
                        </a:rPr>
                        <a:t>1.419</a:t>
                      </a:r>
                    </a:p>
                  </a:txBody>
                  <a:tcPr marL="9525" marR="9525" marT="9525" marB="0" anchor="b"/>
                </a:tc>
                <a:tc>
                  <a:txBody>
                    <a:bodyPr/>
                    <a:lstStyle/>
                    <a:p>
                      <a:pPr algn="ctr" fontAlgn="b"/>
                      <a:r>
                        <a:rPr lang="en-US" sz="1800" b="0" i="0" u="none" strike="noStrike">
                          <a:solidFill>
                            <a:srgbClr val="000000"/>
                          </a:solidFill>
                          <a:latin typeface="Calibri"/>
                        </a:rPr>
                        <a:t>0.082</a:t>
                      </a:r>
                    </a:p>
                  </a:txBody>
                  <a:tcPr marL="9525" marR="9525" marT="9525" marB="0" anchor="b"/>
                </a:tc>
                <a:tc>
                  <a:txBody>
                    <a:bodyPr/>
                    <a:lstStyle/>
                    <a:p>
                      <a:pPr algn="ctr" fontAlgn="b"/>
                      <a:r>
                        <a:rPr lang="en-US" sz="1800" b="0" i="0" u="none" strike="noStrike">
                          <a:solidFill>
                            <a:srgbClr val="000000"/>
                          </a:solidFill>
                          <a:latin typeface="Calibri"/>
                        </a:rPr>
                        <a:t>8.761</a:t>
                      </a:r>
                    </a:p>
                  </a:txBody>
                  <a:tcPr marL="9525" marR="9525" marT="9525" marB="0" anchor="b"/>
                </a:tc>
                <a:tc>
                  <a:txBody>
                    <a:bodyPr/>
                    <a:lstStyle/>
                    <a:p>
                      <a:pPr algn="ctr" fontAlgn="b"/>
                      <a:r>
                        <a:rPr lang="en-US" sz="1800" b="0" i="0" u="none" strike="noStrike" dirty="0">
                          <a:solidFill>
                            <a:srgbClr val="000000"/>
                          </a:solidFill>
                          <a:latin typeface="Arial"/>
                        </a:rPr>
                        <a:t> </a:t>
                      </a:r>
                    </a:p>
                  </a:txBody>
                  <a:tcPr marL="9525" marR="9525" marT="9525" marB="0" anchor="b"/>
                </a:tc>
              </a:tr>
              <a:tr h="370840">
                <a:tc>
                  <a:txBody>
                    <a:bodyPr/>
                    <a:lstStyle/>
                    <a:p>
                      <a:pPr algn="ctr" fontAlgn="b"/>
                      <a:r>
                        <a:rPr lang="en-US" sz="1800" b="0" i="0" u="none" strike="noStrike">
                          <a:solidFill>
                            <a:srgbClr val="000000"/>
                          </a:solidFill>
                          <a:latin typeface="+mj-lt"/>
                        </a:rPr>
                        <a:t>J.T. Myers</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800" b="0" i="0" u="none" strike="noStrike">
                          <a:solidFill>
                            <a:srgbClr val="000000"/>
                          </a:solidFill>
                          <a:latin typeface="Calibri"/>
                        </a:rPr>
                        <a:t>1.789</a:t>
                      </a:r>
                    </a:p>
                  </a:txBody>
                  <a:tcPr marL="9525" marR="9525" marT="9525" marB="0" anchor="b"/>
                </a:tc>
                <a:tc>
                  <a:txBody>
                    <a:bodyPr/>
                    <a:lstStyle/>
                    <a:p>
                      <a:pPr algn="ctr" fontAlgn="b"/>
                      <a:r>
                        <a:rPr lang="en-US" sz="1800" b="0" i="0" u="none" strike="noStrike">
                          <a:solidFill>
                            <a:srgbClr val="000000"/>
                          </a:solidFill>
                          <a:latin typeface="Calibri"/>
                        </a:rPr>
                        <a:t>0.084</a:t>
                      </a:r>
                    </a:p>
                  </a:txBody>
                  <a:tcPr marL="9525" marR="9525" marT="9525" marB="0" anchor="b"/>
                </a:tc>
                <a:tc>
                  <a:txBody>
                    <a:bodyPr/>
                    <a:lstStyle/>
                    <a:p>
                      <a:pPr algn="ctr" fontAlgn="b"/>
                      <a:r>
                        <a:rPr lang="en-US" sz="1800" b="0" i="0" u="none" strike="noStrike">
                          <a:solidFill>
                            <a:srgbClr val="000000"/>
                          </a:solidFill>
                          <a:latin typeface="Calibri"/>
                        </a:rPr>
                        <a:t>16.998</a:t>
                      </a:r>
                    </a:p>
                  </a:txBody>
                  <a:tcPr marL="9525" marR="9525" marT="9525" marB="0" anchor="b"/>
                </a:tc>
                <a:tc>
                  <a:txBody>
                    <a:bodyPr/>
                    <a:lstStyle/>
                    <a:p>
                      <a:pPr algn="ctr" fontAlgn="b"/>
                      <a:r>
                        <a:rPr lang="en-US" sz="1800" b="0" i="0" u="none" strike="noStrike" dirty="0">
                          <a:solidFill>
                            <a:srgbClr val="000000"/>
                          </a:solidFill>
                          <a:latin typeface="Calibri"/>
                        </a:rPr>
                        <a:t>17.724</a:t>
                      </a:r>
                    </a:p>
                  </a:txBody>
                  <a:tcPr marL="9525" marR="9525" marT="9525" marB="0" anchor="b"/>
                </a:tc>
              </a:tr>
              <a:tr h="370840">
                <a:tc>
                  <a:txBody>
                    <a:bodyPr/>
                    <a:lstStyle/>
                    <a:p>
                      <a:pPr algn="ctr" fontAlgn="b"/>
                      <a:r>
                        <a:rPr lang="en-US" sz="1800" b="0" i="0" u="none" strike="noStrike" dirty="0">
                          <a:solidFill>
                            <a:srgbClr val="000000"/>
                          </a:solidFill>
                          <a:latin typeface="+mj-lt"/>
                        </a:rPr>
                        <a:t>Olmsted</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dirty="0">
                          <a:solidFill>
                            <a:srgbClr val="000000"/>
                          </a:solidFill>
                          <a:latin typeface="Calibri"/>
                        </a:rPr>
                        <a:t>1.585</a:t>
                      </a:r>
                    </a:p>
                  </a:txBody>
                  <a:tcPr marL="9525" marR="9525" marT="9525" marB="0" anchor="b"/>
                </a:tc>
                <a:tc>
                  <a:txBody>
                    <a:bodyPr/>
                    <a:lstStyle/>
                    <a:p>
                      <a:pPr algn="ctr" fontAlgn="b"/>
                      <a:r>
                        <a:rPr lang="en-US" sz="1800" b="0" i="0" u="none" strike="noStrike" dirty="0">
                          <a:solidFill>
                            <a:srgbClr val="000000"/>
                          </a:solidFill>
                          <a:latin typeface="Calibri"/>
                        </a:rPr>
                        <a:t>0.168</a:t>
                      </a:r>
                    </a:p>
                  </a:txBody>
                  <a:tcPr marL="9525" marR="9525" marT="9525" marB="0" anchor="b"/>
                </a:tc>
                <a:tc>
                  <a:txBody>
                    <a:bodyPr/>
                    <a:lstStyle/>
                    <a:p>
                      <a:pPr algn="ctr" fontAlgn="b"/>
                      <a:r>
                        <a:rPr lang="en-US" sz="1800" b="0" i="0" u="none" strike="noStrike" dirty="0">
                          <a:solidFill>
                            <a:srgbClr val="000000"/>
                          </a:solidFill>
                          <a:latin typeface="Calibri"/>
                        </a:rPr>
                        <a:t>9.540</a:t>
                      </a:r>
                    </a:p>
                  </a:txBody>
                  <a:tcPr marL="9525" marR="9525" marT="9525" marB="0" anchor="b"/>
                </a:tc>
                <a:tc>
                  <a:txBody>
                    <a:bodyPr/>
                    <a:lstStyle/>
                    <a:p>
                      <a:pPr algn="ctr" fontAlgn="b"/>
                      <a:r>
                        <a:rPr lang="en-US" sz="1800" b="0" i="0" u="none" strike="noStrike" dirty="0">
                          <a:solidFill>
                            <a:srgbClr val="000000"/>
                          </a:solidFill>
                          <a:latin typeface="Calibri"/>
                        </a:rPr>
                        <a:t>11.643</a:t>
                      </a:r>
                    </a:p>
                  </a:txBody>
                  <a:tcPr marL="9525" marR="9525" marT="9525" marB="0" anchor="b"/>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Nutrients </a:t>
            </a:r>
            <a:r>
              <a:rPr lang="en-US" dirty="0" err="1" smtClean="0"/>
              <a:t>vs</a:t>
            </a:r>
            <a:r>
              <a:rPr lang="en-US" dirty="0" smtClean="0"/>
              <a:t> Productivity</a:t>
            </a:r>
            <a:endParaRPr lang="en-US" dirty="0"/>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457200" y="2348706"/>
            <a:ext cx="4038600" cy="3028950"/>
          </a:xfrm>
          <a:prstGeom prst="rect">
            <a:avLst/>
          </a:prstGeom>
          <a:noFill/>
          <a:ln w="9525">
            <a:noFill/>
            <a:miter lim="800000"/>
            <a:headEnd/>
            <a:tailEnd/>
          </a:ln>
        </p:spPr>
      </p:pic>
      <p:pic>
        <p:nvPicPr>
          <p:cNvPr id="3075" name="Picture 3"/>
          <p:cNvPicPr>
            <a:picLocks noGrp="1" noChangeAspect="1" noChangeArrowheads="1"/>
          </p:cNvPicPr>
          <p:nvPr>
            <p:ph sz="half" idx="2"/>
          </p:nvPr>
        </p:nvPicPr>
        <p:blipFill>
          <a:blip r:embed="rId3" cstate="print"/>
          <a:srcRect/>
          <a:stretch>
            <a:fillRect/>
          </a:stretch>
        </p:blipFill>
        <p:spPr bwMode="auto">
          <a:xfrm>
            <a:off x="4648200" y="2348706"/>
            <a:ext cx="4038600" cy="3028950"/>
          </a:xfrm>
          <a:prstGeom prst="rect">
            <a:avLst/>
          </a:prstGeom>
          <a:noFill/>
          <a:ln w="9525">
            <a:noFill/>
            <a:miter lim="800000"/>
            <a:headEnd/>
            <a:tailEnd/>
          </a:ln>
        </p:spPr>
      </p:pic>
      <p:sp>
        <p:nvSpPr>
          <p:cNvPr id="9" name="TextBox 8"/>
          <p:cNvSpPr txBox="1"/>
          <p:nvPr/>
        </p:nvSpPr>
        <p:spPr>
          <a:xfrm>
            <a:off x="3200400" y="1447800"/>
            <a:ext cx="4495800" cy="369332"/>
          </a:xfrm>
          <a:prstGeom prst="rect">
            <a:avLst/>
          </a:prstGeom>
          <a:noFill/>
        </p:spPr>
        <p:txBody>
          <a:bodyPr wrap="square" rtlCol="0">
            <a:spAutoFit/>
          </a:bodyPr>
          <a:lstStyle/>
          <a:p>
            <a:r>
              <a:rPr lang="en-US" dirty="0" smtClean="0"/>
              <a:t>Expectation: Vary Directly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Current Status</a:t>
            </a:r>
            <a:endParaRPr lang="en-US" dirty="0"/>
          </a:p>
        </p:txBody>
      </p:sp>
      <p:sp>
        <p:nvSpPr>
          <p:cNvPr id="7" name="TextBox 6"/>
          <p:cNvSpPr txBox="1"/>
          <p:nvPr/>
        </p:nvSpPr>
        <p:spPr>
          <a:xfrm>
            <a:off x="533400" y="1701225"/>
            <a:ext cx="4114800" cy="584775"/>
          </a:xfrm>
          <a:prstGeom prst="rect">
            <a:avLst/>
          </a:prstGeom>
          <a:noFill/>
        </p:spPr>
        <p:txBody>
          <a:bodyPr wrap="square" rtlCol="0">
            <a:spAutoFit/>
          </a:bodyPr>
          <a:lstStyle/>
          <a:p>
            <a:r>
              <a:rPr lang="en-US" sz="3200" dirty="0" smtClean="0">
                <a:latin typeface="+mj-lt"/>
              </a:rPr>
              <a:t>Nutrients (TN, TKN, TP)</a:t>
            </a:r>
            <a:endParaRPr lang="en-US" sz="3200" dirty="0">
              <a:latin typeface="+mj-lt"/>
            </a:endParaRPr>
          </a:p>
        </p:txBody>
      </p:sp>
      <p:sp>
        <p:nvSpPr>
          <p:cNvPr id="8" name="TextBox 7"/>
          <p:cNvSpPr txBox="1"/>
          <p:nvPr/>
        </p:nvSpPr>
        <p:spPr>
          <a:xfrm>
            <a:off x="533400" y="2996625"/>
            <a:ext cx="4419600" cy="584775"/>
          </a:xfrm>
          <a:prstGeom prst="rect">
            <a:avLst/>
          </a:prstGeom>
          <a:noFill/>
        </p:spPr>
        <p:txBody>
          <a:bodyPr wrap="square" rtlCol="0">
            <a:spAutoFit/>
          </a:bodyPr>
          <a:lstStyle/>
          <a:p>
            <a:r>
              <a:rPr lang="en-US" sz="3200" dirty="0" smtClean="0">
                <a:latin typeface="+mj-lt"/>
              </a:rPr>
              <a:t>Productivity (</a:t>
            </a:r>
            <a:r>
              <a:rPr lang="en-US" sz="3200" dirty="0" err="1" smtClean="0">
                <a:latin typeface="+mj-lt"/>
              </a:rPr>
              <a:t>Chl</a:t>
            </a:r>
            <a:r>
              <a:rPr lang="en-US" sz="3200" dirty="0" smtClean="0">
                <a:latin typeface="+mj-lt"/>
              </a:rPr>
              <a:t>-a, </a:t>
            </a:r>
            <a:r>
              <a:rPr lang="en-US" sz="3200" dirty="0" err="1" smtClean="0">
                <a:latin typeface="+mj-lt"/>
              </a:rPr>
              <a:t>TChl</a:t>
            </a:r>
            <a:r>
              <a:rPr lang="en-US" sz="3200" dirty="0" smtClean="0">
                <a:latin typeface="+mj-lt"/>
              </a:rPr>
              <a:t>)</a:t>
            </a:r>
            <a:endParaRPr lang="en-US" sz="3200" dirty="0">
              <a:latin typeface="+mj-lt"/>
            </a:endParaRPr>
          </a:p>
        </p:txBody>
      </p:sp>
      <p:sp>
        <p:nvSpPr>
          <p:cNvPr id="9" name="TextBox 8"/>
          <p:cNvSpPr txBox="1"/>
          <p:nvPr/>
        </p:nvSpPr>
        <p:spPr>
          <a:xfrm>
            <a:off x="533400" y="4368225"/>
            <a:ext cx="5486400" cy="584775"/>
          </a:xfrm>
          <a:prstGeom prst="rect">
            <a:avLst/>
          </a:prstGeom>
          <a:noFill/>
        </p:spPr>
        <p:txBody>
          <a:bodyPr wrap="square" rtlCol="0">
            <a:spAutoFit/>
          </a:bodyPr>
          <a:lstStyle/>
          <a:p>
            <a:r>
              <a:rPr lang="en-US" sz="3200" dirty="0" smtClean="0">
                <a:latin typeface="+mj-lt"/>
              </a:rPr>
              <a:t>Dissolved Oxygen (min, </a:t>
            </a:r>
            <a:r>
              <a:rPr lang="en-US" sz="3200" dirty="0" err="1" smtClean="0">
                <a:latin typeface="+mj-lt"/>
              </a:rPr>
              <a:t>Stds</a:t>
            </a:r>
            <a:r>
              <a:rPr lang="en-US" sz="3200" dirty="0" smtClean="0">
                <a:latin typeface="+mj-lt"/>
              </a:rPr>
              <a:t>, </a:t>
            </a:r>
            <a:r>
              <a:rPr lang="el-GR" sz="3200" dirty="0" smtClean="0">
                <a:ea typeface="DFKai-SB"/>
              </a:rPr>
              <a:t>Δ</a:t>
            </a:r>
            <a:r>
              <a:rPr lang="en-US" sz="3200" dirty="0" smtClean="0">
                <a:latin typeface="+mj-lt"/>
                <a:ea typeface="DFKai-SB"/>
              </a:rPr>
              <a:t>)</a:t>
            </a:r>
            <a:endParaRPr lang="en-US" sz="3200" dirty="0">
              <a:latin typeface="+mj-lt"/>
            </a:endParaRPr>
          </a:p>
        </p:txBody>
      </p:sp>
      <p:sp>
        <p:nvSpPr>
          <p:cNvPr id="10" name="TextBox 9"/>
          <p:cNvSpPr txBox="1"/>
          <p:nvPr/>
        </p:nvSpPr>
        <p:spPr>
          <a:xfrm>
            <a:off x="533400" y="5663625"/>
            <a:ext cx="4572000" cy="584775"/>
          </a:xfrm>
          <a:prstGeom prst="rect">
            <a:avLst/>
          </a:prstGeom>
          <a:noFill/>
        </p:spPr>
        <p:txBody>
          <a:bodyPr wrap="square" rtlCol="0">
            <a:spAutoFit/>
          </a:bodyPr>
          <a:lstStyle/>
          <a:p>
            <a:r>
              <a:rPr lang="en-US" sz="3200" dirty="0" smtClean="0">
                <a:latin typeface="+mj-lt"/>
              </a:rPr>
              <a:t>Biology (macros, </a:t>
            </a:r>
            <a:r>
              <a:rPr lang="en-US" sz="3200" dirty="0" err="1" smtClean="0">
                <a:latin typeface="+mj-lt"/>
              </a:rPr>
              <a:t>ORMIn</a:t>
            </a:r>
            <a:r>
              <a:rPr lang="en-US" sz="3200" dirty="0" smtClean="0">
                <a:latin typeface="+mj-lt"/>
              </a:rPr>
              <a:t>)</a:t>
            </a:r>
            <a:endParaRPr lang="en-US" sz="3200" dirty="0">
              <a:latin typeface="+mj-lt"/>
            </a:endParaRPr>
          </a:p>
        </p:txBody>
      </p:sp>
      <p:sp>
        <p:nvSpPr>
          <p:cNvPr id="12" name="Down Arrow 11"/>
          <p:cNvSpPr/>
          <p:nvPr/>
        </p:nvSpPr>
        <p:spPr>
          <a:xfrm>
            <a:off x="1447800" y="22860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1447800" y="36576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057400" y="2438400"/>
            <a:ext cx="3276600" cy="369332"/>
          </a:xfrm>
          <a:prstGeom prst="rect">
            <a:avLst/>
          </a:prstGeom>
          <a:noFill/>
        </p:spPr>
        <p:txBody>
          <a:bodyPr wrap="square" rtlCol="0">
            <a:spAutoFit/>
          </a:bodyPr>
          <a:lstStyle/>
          <a:p>
            <a:r>
              <a:rPr lang="en-US" b="1" dirty="0" smtClean="0">
                <a:latin typeface="+mj-lt"/>
              </a:rPr>
              <a:t>Linear Regression/Correlation</a:t>
            </a:r>
            <a:endParaRPr lang="en-US" b="1" dirty="0">
              <a:latin typeface="+mj-lt"/>
            </a:endParaRPr>
          </a:p>
        </p:txBody>
      </p:sp>
      <p:sp>
        <p:nvSpPr>
          <p:cNvPr id="17" name="TextBox 16"/>
          <p:cNvSpPr txBox="1"/>
          <p:nvPr/>
        </p:nvSpPr>
        <p:spPr>
          <a:xfrm>
            <a:off x="2057400" y="3733800"/>
            <a:ext cx="3505200" cy="369332"/>
          </a:xfrm>
          <a:prstGeom prst="rect">
            <a:avLst/>
          </a:prstGeom>
          <a:noFill/>
        </p:spPr>
        <p:txBody>
          <a:bodyPr wrap="square" rtlCol="0">
            <a:spAutoFit/>
          </a:bodyPr>
          <a:lstStyle/>
          <a:p>
            <a:r>
              <a:rPr lang="en-US" b="1" dirty="0" smtClean="0"/>
              <a:t>Linear Regression/Correlation</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p:cBhvr override="childStyle">
                                        <p:cTn id="6" dur="500" fill="hold"/>
                                        <p:tgtEl>
                                          <p:spTgt spid="12"/>
                                        </p:tgtEl>
                                        <p:attrNameLst>
                                          <p:attrName>style.color</p:attrName>
                                        </p:attrNameLst>
                                      </p:cBhvr>
                                      <p:to>
                                        <a:srgbClr val="38D656"/>
                                      </p:to>
                                    </p:animClr>
                                    <p:animClr clrSpc="rgb">
                                      <p:cBhvr>
                                        <p:cTn id="7" dur="500" fill="hold"/>
                                        <p:tgtEl>
                                          <p:spTgt spid="12"/>
                                        </p:tgtEl>
                                        <p:attrNameLst>
                                          <p:attrName>fillcolor</p:attrName>
                                        </p:attrNameLst>
                                      </p:cBhvr>
                                      <p:to>
                                        <a:srgbClr val="38D656"/>
                                      </p:to>
                                    </p:animClr>
                                    <p:set>
                                      <p:cBhvr>
                                        <p:cTn id="8" dur="500" fill="hold"/>
                                        <p:tgtEl>
                                          <p:spTgt spid="12"/>
                                        </p:tgtEl>
                                        <p:attrNameLst>
                                          <p:attrName>fill.type</p:attrName>
                                        </p:attrNameLst>
                                      </p:cBhvr>
                                      <p:to>
                                        <p:strVal val="solid"/>
                                      </p:to>
                                    </p:set>
                                    <p:set>
                                      <p:cBhvr>
                                        <p:cTn id="9" dur="500" fill="hold"/>
                                        <p:tgtEl>
                                          <p:spTgt spid="12"/>
                                        </p:tgtEl>
                                        <p:attrNameLst>
                                          <p:attrName>fill.on</p:attrName>
                                        </p:attrNameLst>
                                      </p:cBhvr>
                                      <p:to>
                                        <p:strVal val="true"/>
                                      </p:to>
                                    </p:set>
                                  </p:childTnLst>
                                </p:cTn>
                              </p:par>
                              <p:par>
                                <p:cTn id="10" presetID="1" presetClass="exit"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HOBO DO Data</a:t>
            </a:r>
            <a:endParaRPr lang="en-US" dirty="0"/>
          </a:p>
        </p:txBody>
      </p:sp>
      <p:graphicFrame>
        <p:nvGraphicFramePr>
          <p:cNvPr id="4" name="Content Placeholder 3"/>
          <p:cNvGraphicFramePr>
            <a:graphicFrameLocks noGrp="1"/>
          </p:cNvGraphicFramePr>
          <p:nvPr>
            <p:ph idx="1"/>
          </p:nvPr>
        </p:nvGraphicFramePr>
        <p:xfrm>
          <a:off x="762000" y="1320800"/>
          <a:ext cx="7696200" cy="4927600"/>
        </p:xfrm>
        <a:graphic>
          <a:graphicData uri="http://schemas.openxmlformats.org/drawingml/2006/table">
            <a:tbl>
              <a:tblPr firstRow="1" bandRow="1">
                <a:tableStyleId>{5C22544A-7EE6-4342-B048-85BDC9FD1C3A}</a:tableStyleId>
              </a:tblPr>
              <a:tblGrid>
                <a:gridCol w="1321137"/>
                <a:gridCol w="898373"/>
                <a:gridCol w="1268290"/>
                <a:gridCol w="1389000"/>
                <a:gridCol w="1371600"/>
                <a:gridCol w="1447800"/>
              </a:tblGrid>
              <a:tr h="1219200">
                <a:tc>
                  <a:txBody>
                    <a:bodyPr/>
                    <a:lstStyle/>
                    <a:p>
                      <a:pPr algn="ctr"/>
                      <a:r>
                        <a:rPr lang="en-US" sz="2400" dirty="0" smtClean="0">
                          <a:latin typeface="+mj-lt"/>
                        </a:rPr>
                        <a:t>Pool</a:t>
                      </a:r>
                      <a:endParaRPr lang="en-US" sz="2400" dirty="0">
                        <a:latin typeface="+mj-lt"/>
                      </a:endParaRPr>
                    </a:p>
                  </a:txBody>
                  <a:tcPr anchor="ctr"/>
                </a:tc>
                <a:tc>
                  <a:txBody>
                    <a:bodyPr/>
                    <a:lstStyle/>
                    <a:p>
                      <a:pPr algn="ctr"/>
                      <a:r>
                        <a:rPr lang="en-US" sz="2400" dirty="0" smtClean="0">
                          <a:latin typeface="+mj-lt"/>
                        </a:rPr>
                        <a:t>Year</a:t>
                      </a:r>
                      <a:endParaRPr lang="en-US" sz="2400" dirty="0">
                        <a:latin typeface="+mj-lt"/>
                      </a:endParaRPr>
                    </a:p>
                  </a:txBody>
                  <a:tcPr anchor="ctr"/>
                </a:tc>
                <a:tc>
                  <a:txBody>
                    <a:bodyPr/>
                    <a:lstStyle/>
                    <a:p>
                      <a:pPr algn="ctr"/>
                      <a:r>
                        <a:rPr lang="en-US" sz="2400" dirty="0" err="1" smtClean="0">
                          <a:latin typeface="+mj-lt"/>
                        </a:rPr>
                        <a:t>Avg</a:t>
                      </a:r>
                      <a:endParaRPr lang="en-US" sz="2400" dirty="0" smtClean="0">
                        <a:latin typeface="+mj-lt"/>
                      </a:endParaRPr>
                    </a:p>
                    <a:p>
                      <a:pPr algn="ctr"/>
                      <a:r>
                        <a:rPr lang="en-US" sz="2400" baseline="0" dirty="0" smtClean="0">
                          <a:latin typeface="+mj-lt"/>
                        </a:rPr>
                        <a:t>mg/L</a:t>
                      </a:r>
                      <a:endParaRPr lang="en-US" sz="2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lt1"/>
                          </a:solidFill>
                          <a:latin typeface="+mj-lt"/>
                          <a:ea typeface="+mn-ea"/>
                          <a:cs typeface="+mn-cs"/>
                        </a:rPr>
                        <a:t>Min</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baseline="0" dirty="0" smtClean="0">
                          <a:solidFill>
                            <a:schemeClr val="lt1"/>
                          </a:solidFill>
                          <a:latin typeface="+mj-lt"/>
                          <a:ea typeface="+mn-ea"/>
                          <a:cs typeface="+mn-cs"/>
                        </a:rPr>
                        <a:t>mg/L</a:t>
                      </a:r>
                      <a:endParaRPr lang="en-US" sz="2400" b="1" kern="1200" dirty="0" smtClean="0">
                        <a:solidFill>
                          <a:schemeClr val="lt1"/>
                        </a:solidFill>
                        <a:latin typeface="+mj-lt"/>
                        <a:ea typeface="+mn-ea"/>
                        <a:cs typeface="+mn-cs"/>
                      </a:endParaRPr>
                    </a:p>
                  </a:txBody>
                  <a:tcPr anchor="ctr"/>
                </a:tc>
                <a:tc>
                  <a:txBody>
                    <a:bodyPr/>
                    <a:lstStyle/>
                    <a:p>
                      <a:pPr algn="ctr"/>
                      <a:r>
                        <a:rPr lang="en-US" sz="2400" b="1" kern="1200" dirty="0" smtClean="0">
                          <a:solidFill>
                            <a:schemeClr val="lt1"/>
                          </a:solidFill>
                          <a:latin typeface="+mj-lt"/>
                          <a:ea typeface="+mn-ea"/>
                          <a:cs typeface="+mn-cs"/>
                        </a:rPr>
                        <a:t>Max</a:t>
                      </a:r>
                    </a:p>
                    <a:p>
                      <a:pPr algn="ctr"/>
                      <a:r>
                        <a:rPr lang="en-US" sz="2400" b="1" kern="1200" baseline="0" dirty="0" smtClean="0">
                          <a:solidFill>
                            <a:schemeClr val="lt1"/>
                          </a:solidFill>
                          <a:latin typeface="+mj-lt"/>
                          <a:ea typeface="+mn-ea"/>
                          <a:cs typeface="+mn-cs"/>
                        </a:rPr>
                        <a:t>mg/L</a:t>
                      </a:r>
                      <a:endParaRPr lang="en-US" sz="2400" dirty="0">
                        <a:latin typeface="+mj-lt"/>
                      </a:endParaRPr>
                    </a:p>
                  </a:txBody>
                  <a:tcPr anchor="ctr"/>
                </a:tc>
                <a:tc>
                  <a:txBody>
                    <a:bodyPr/>
                    <a:lstStyle/>
                    <a:p>
                      <a:pPr algn="ctr"/>
                      <a:r>
                        <a:rPr lang="en-US" sz="2400" dirty="0" smtClean="0">
                          <a:latin typeface="+mj-lt"/>
                        </a:rPr>
                        <a:t>Range </a:t>
                      </a:r>
                    </a:p>
                    <a:p>
                      <a:pPr algn="ctr"/>
                      <a:r>
                        <a:rPr lang="en-US" sz="2400" dirty="0" smtClean="0">
                          <a:latin typeface="+mj-lt"/>
                        </a:rPr>
                        <a:t>mg/L</a:t>
                      </a:r>
                      <a:endParaRPr lang="en-US" sz="2400" dirty="0">
                        <a:latin typeface="+mj-lt"/>
                      </a:endParaRPr>
                    </a:p>
                  </a:txBody>
                  <a:tcPr anchor="ctr"/>
                </a:tc>
              </a:tr>
              <a:tr h="370840">
                <a:tc>
                  <a:txBody>
                    <a:bodyPr/>
                    <a:lstStyle/>
                    <a:p>
                      <a:pPr algn="ctr" fontAlgn="b"/>
                      <a:r>
                        <a:rPr lang="en-US" sz="1800" b="0" i="0" u="none" strike="noStrike" dirty="0">
                          <a:solidFill>
                            <a:srgbClr val="000000"/>
                          </a:solidFill>
                          <a:latin typeface="+mj-lt"/>
                        </a:rPr>
                        <a:t>Montgomery</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600" b="0" i="0" u="none" strike="noStrike" dirty="0">
                          <a:solidFill>
                            <a:srgbClr val="000000"/>
                          </a:solidFill>
                          <a:latin typeface="Calibri"/>
                        </a:rPr>
                        <a:t>6.92</a:t>
                      </a:r>
                    </a:p>
                  </a:txBody>
                  <a:tcPr marL="9525" marR="9525" marT="9525" marB="0" anchor="b"/>
                </a:tc>
                <a:tc>
                  <a:txBody>
                    <a:bodyPr/>
                    <a:lstStyle/>
                    <a:p>
                      <a:pPr algn="ctr" fontAlgn="b"/>
                      <a:r>
                        <a:rPr lang="en-US" sz="1600" b="0" i="0" u="none" strike="noStrike">
                          <a:solidFill>
                            <a:srgbClr val="000000"/>
                          </a:solidFill>
                          <a:latin typeface="Calibri"/>
                        </a:rPr>
                        <a:t>7.12 (0.35)</a:t>
                      </a:r>
                    </a:p>
                  </a:txBody>
                  <a:tcPr marL="9525" marR="9525" marT="9525" marB="0" anchor="b"/>
                </a:tc>
                <a:tc>
                  <a:txBody>
                    <a:bodyPr/>
                    <a:lstStyle/>
                    <a:p>
                      <a:pPr algn="ctr" fontAlgn="b"/>
                      <a:r>
                        <a:rPr lang="en-US" sz="1600" b="0" i="0" u="none" strike="noStrike">
                          <a:solidFill>
                            <a:srgbClr val="000000"/>
                          </a:solidFill>
                          <a:latin typeface="Calibri"/>
                        </a:rPr>
                        <a:t>8.82 (16.09)</a:t>
                      </a:r>
                    </a:p>
                  </a:txBody>
                  <a:tcPr marL="9525" marR="9525" marT="9525" marB="0" anchor="b"/>
                </a:tc>
                <a:tc>
                  <a:txBody>
                    <a:bodyPr/>
                    <a:lstStyle/>
                    <a:p>
                      <a:pPr algn="ctr" fontAlgn="b"/>
                      <a:r>
                        <a:rPr lang="en-US" sz="1600" b="0" i="0" u="none" strike="noStrike" dirty="0" smtClean="0">
                          <a:solidFill>
                            <a:srgbClr val="000000"/>
                          </a:solidFill>
                          <a:latin typeface="Calibri"/>
                        </a:rPr>
                        <a:t>1.83</a:t>
                      </a:r>
                      <a:r>
                        <a:rPr lang="en-US" sz="1600" b="0" i="0" u="none" strike="noStrike" baseline="0" dirty="0" smtClean="0">
                          <a:solidFill>
                            <a:srgbClr val="000000"/>
                          </a:solidFill>
                          <a:latin typeface="Calibri"/>
                        </a:rPr>
                        <a:t> </a:t>
                      </a:r>
                      <a:r>
                        <a:rPr lang="en-US" sz="1600" b="0" i="0" u="none" strike="noStrike" dirty="0" smtClean="0">
                          <a:solidFill>
                            <a:srgbClr val="000000"/>
                          </a:solidFill>
                          <a:latin typeface="Calibri"/>
                        </a:rPr>
                        <a:t>(12.36</a:t>
                      </a:r>
                      <a:r>
                        <a:rPr lang="en-US" sz="1600" b="0" i="0" u="none" strike="noStrike" dirty="0">
                          <a:solidFill>
                            <a:srgbClr val="000000"/>
                          </a:solidFill>
                          <a:latin typeface="Calibri"/>
                        </a:rPr>
                        <a:t>)</a:t>
                      </a:r>
                    </a:p>
                  </a:txBody>
                  <a:tcPr marL="9525" marR="9525" marT="9525" marB="0" anchor="b"/>
                </a:tc>
              </a:tr>
              <a:tr h="370840">
                <a:tc>
                  <a:txBody>
                    <a:bodyPr/>
                    <a:lstStyle/>
                    <a:p>
                      <a:pPr algn="ctr" fontAlgn="b"/>
                      <a:r>
                        <a:rPr lang="en-US" sz="1800" b="0" i="0" u="none" strike="noStrike" dirty="0">
                          <a:solidFill>
                            <a:srgbClr val="000000"/>
                          </a:solidFill>
                          <a:latin typeface="+mj-lt"/>
                        </a:rPr>
                        <a:t>Willow Island</a:t>
                      </a: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600" b="0" i="0" u="none" strike="noStrike" dirty="0">
                          <a:solidFill>
                            <a:srgbClr val="000000"/>
                          </a:solidFill>
                          <a:latin typeface="Calibri"/>
                        </a:rPr>
                        <a:t>6.48</a:t>
                      </a:r>
                    </a:p>
                  </a:txBody>
                  <a:tcPr marL="9525" marR="9525" marT="9525" marB="0" anchor="b"/>
                </a:tc>
                <a:tc>
                  <a:txBody>
                    <a:bodyPr/>
                    <a:lstStyle/>
                    <a:p>
                      <a:pPr algn="ctr" fontAlgn="b"/>
                      <a:r>
                        <a:rPr lang="en-US" sz="1600" b="0" i="0" u="none" strike="noStrike" dirty="0">
                          <a:solidFill>
                            <a:srgbClr val="000000"/>
                          </a:solidFill>
                          <a:latin typeface="Calibri"/>
                        </a:rPr>
                        <a:t>5.27 (0.46)</a:t>
                      </a:r>
                    </a:p>
                  </a:txBody>
                  <a:tcPr marL="9525" marR="9525" marT="9525" marB="0" anchor="b"/>
                </a:tc>
                <a:tc>
                  <a:txBody>
                    <a:bodyPr/>
                    <a:lstStyle/>
                    <a:p>
                      <a:pPr algn="ctr" fontAlgn="b"/>
                      <a:r>
                        <a:rPr lang="en-US" sz="1600" b="0" i="0" u="none" strike="noStrike" dirty="0" smtClean="0">
                          <a:solidFill>
                            <a:srgbClr val="000000"/>
                          </a:solidFill>
                          <a:latin typeface="Calibri"/>
                        </a:rPr>
                        <a:t>7.60 </a:t>
                      </a:r>
                      <a:r>
                        <a:rPr lang="en-US" sz="1600" b="0" i="0" u="none" strike="noStrike" dirty="0">
                          <a:solidFill>
                            <a:srgbClr val="000000"/>
                          </a:solidFill>
                          <a:latin typeface="Calibri"/>
                        </a:rPr>
                        <a:t>(12.35)</a:t>
                      </a:r>
                    </a:p>
                  </a:txBody>
                  <a:tcPr marL="9525" marR="9525" marT="9525" marB="0" anchor="b"/>
                </a:tc>
                <a:tc>
                  <a:txBody>
                    <a:bodyPr/>
                    <a:lstStyle/>
                    <a:p>
                      <a:pPr algn="ctr" fontAlgn="b"/>
                      <a:r>
                        <a:rPr lang="en-US" sz="1600" b="0" i="0" u="none" strike="noStrike">
                          <a:solidFill>
                            <a:srgbClr val="000000"/>
                          </a:solidFill>
                          <a:latin typeface="Calibri"/>
                        </a:rPr>
                        <a:t>1.23 (6.66)</a:t>
                      </a:r>
                    </a:p>
                  </a:txBody>
                  <a:tcPr marL="9525" marR="9525" marT="9525" marB="0" anchor="b"/>
                </a:tc>
              </a:tr>
              <a:tr h="370840">
                <a:tc>
                  <a:txBody>
                    <a:bodyPr/>
                    <a:lstStyle/>
                    <a:p>
                      <a:pPr algn="ctr" fontAlgn="b"/>
                      <a:r>
                        <a:rPr lang="en-US" sz="1800" b="0" i="0" u="none" strike="noStrike">
                          <a:solidFill>
                            <a:srgbClr val="000000"/>
                          </a:solidFill>
                          <a:latin typeface="+mj-lt"/>
                        </a:rPr>
                        <a:t>Belleville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600" b="0" i="0" u="none" strike="noStrike" dirty="0">
                          <a:solidFill>
                            <a:srgbClr val="000000"/>
                          </a:solidFill>
                          <a:latin typeface="Calibri"/>
                        </a:rPr>
                        <a:t>6.42</a:t>
                      </a:r>
                    </a:p>
                  </a:txBody>
                  <a:tcPr marL="9525" marR="9525" marT="9525" marB="0" anchor="b"/>
                </a:tc>
                <a:tc>
                  <a:txBody>
                    <a:bodyPr/>
                    <a:lstStyle/>
                    <a:p>
                      <a:pPr algn="ctr" fontAlgn="b"/>
                      <a:r>
                        <a:rPr lang="en-US" sz="1600" b="0" i="0" u="none" strike="noStrike" dirty="0">
                          <a:solidFill>
                            <a:srgbClr val="000000"/>
                          </a:solidFill>
                          <a:latin typeface="Calibri"/>
                        </a:rPr>
                        <a:t>6.07 (0.02)</a:t>
                      </a:r>
                    </a:p>
                  </a:txBody>
                  <a:tcPr marL="9525" marR="9525" marT="9525" marB="0" anchor="b"/>
                </a:tc>
                <a:tc>
                  <a:txBody>
                    <a:bodyPr/>
                    <a:lstStyle/>
                    <a:p>
                      <a:pPr algn="ctr" fontAlgn="b"/>
                      <a:r>
                        <a:rPr lang="en-US" sz="1600" b="0" i="0" u="none" strike="noStrike" dirty="0" smtClean="0">
                          <a:solidFill>
                            <a:srgbClr val="000000"/>
                          </a:solidFill>
                          <a:latin typeface="Calibri"/>
                        </a:rPr>
                        <a:t>7.90 </a:t>
                      </a:r>
                      <a:r>
                        <a:rPr lang="en-US" sz="1600" b="0" i="0" u="none" strike="noStrike" dirty="0">
                          <a:solidFill>
                            <a:srgbClr val="000000"/>
                          </a:solidFill>
                          <a:latin typeface="Calibri"/>
                        </a:rPr>
                        <a:t>(</a:t>
                      </a:r>
                      <a:r>
                        <a:rPr lang="en-US" sz="1600" b="0" i="0" u="none" strike="noStrike" dirty="0" smtClean="0">
                          <a:solidFill>
                            <a:srgbClr val="000000"/>
                          </a:solidFill>
                          <a:latin typeface="Calibri"/>
                        </a:rPr>
                        <a:t>13.80)</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b="0" i="0" u="none" strike="noStrike">
                          <a:solidFill>
                            <a:srgbClr val="000000"/>
                          </a:solidFill>
                          <a:latin typeface="Calibri"/>
                        </a:rPr>
                        <a:t>1.95 (8.54)</a:t>
                      </a:r>
                    </a:p>
                  </a:txBody>
                  <a:tcPr marL="9525" marR="9525" marT="9525" marB="0" anchor="b"/>
                </a:tc>
              </a:tr>
              <a:tr h="370840">
                <a:tc>
                  <a:txBody>
                    <a:bodyPr/>
                    <a:lstStyle/>
                    <a:p>
                      <a:pPr algn="ctr" fontAlgn="b"/>
                      <a:r>
                        <a:rPr lang="en-US" sz="1800" b="0" i="0" u="none" strike="noStrike">
                          <a:solidFill>
                            <a:srgbClr val="000000"/>
                          </a:solidFill>
                          <a:latin typeface="+mj-lt"/>
                        </a:rPr>
                        <a:t>Racine</a:t>
                      </a:r>
                    </a:p>
                  </a:txBody>
                  <a:tcPr marL="9525" marR="9525" marT="9525" marB="0" anchor="ctr"/>
                </a:tc>
                <a:tc>
                  <a:txBody>
                    <a:bodyPr/>
                    <a:lstStyle/>
                    <a:p>
                      <a:pPr algn="ctr" fontAlgn="b"/>
                      <a:r>
                        <a:rPr lang="en-US" sz="1800" b="0" i="0" u="none" strike="noStrike">
                          <a:solidFill>
                            <a:srgbClr val="000000"/>
                          </a:solidFill>
                          <a:latin typeface="+mj-lt"/>
                        </a:rPr>
                        <a:t>2015</a:t>
                      </a:r>
                    </a:p>
                  </a:txBody>
                  <a:tcPr marL="9525" marR="9525" marT="9525" marB="0" anchor="ctr"/>
                </a:tc>
                <a:tc>
                  <a:txBody>
                    <a:bodyPr/>
                    <a:lstStyle/>
                    <a:p>
                      <a:pPr algn="ctr" fontAlgn="b"/>
                      <a:r>
                        <a:rPr lang="en-US" sz="1600" b="0" i="0" u="none" strike="noStrike">
                          <a:solidFill>
                            <a:srgbClr val="000000"/>
                          </a:solidFill>
                          <a:latin typeface="Calibri"/>
                        </a:rPr>
                        <a:t>7.14</a:t>
                      </a:r>
                    </a:p>
                  </a:txBody>
                  <a:tcPr marL="9525" marR="9525" marT="9525" marB="0" anchor="b"/>
                </a:tc>
                <a:tc>
                  <a:txBody>
                    <a:bodyPr/>
                    <a:lstStyle/>
                    <a:p>
                      <a:pPr algn="ctr" fontAlgn="b"/>
                      <a:r>
                        <a:rPr lang="en-US" sz="1600" b="0" i="0" u="none" strike="noStrike" dirty="0">
                          <a:solidFill>
                            <a:srgbClr val="000000"/>
                          </a:solidFill>
                          <a:latin typeface="Calibri"/>
                        </a:rPr>
                        <a:t>5.95 (0.22)</a:t>
                      </a:r>
                    </a:p>
                  </a:txBody>
                  <a:tcPr marL="9525" marR="9525" marT="9525" marB="0" anchor="b"/>
                </a:tc>
                <a:tc>
                  <a:txBody>
                    <a:bodyPr/>
                    <a:lstStyle/>
                    <a:p>
                      <a:pPr algn="ctr" fontAlgn="b"/>
                      <a:r>
                        <a:rPr lang="en-US" sz="1600" b="0" i="0" u="none" strike="noStrike">
                          <a:solidFill>
                            <a:srgbClr val="000000"/>
                          </a:solidFill>
                          <a:latin typeface="Calibri"/>
                        </a:rPr>
                        <a:t>7.16 (11.44)</a:t>
                      </a:r>
                    </a:p>
                  </a:txBody>
                  <a:tcPr marL="9525" marR="9525" marT="9525" marB="0" anchor="b"/>
                </a:tc>
                <a:tc>
                  <a:txBody>
                    <a:bodyPr/>
                    <a:lstStyle/>
                    <a:p>
                      <a:pPr algn="ctr" fontAlgn="b"/>
                      <a:r>
                        <a:rPr lang="en-US" sz="1600" b="0" i="0" u="none" strike="noStrike" dirty="0" smtClean="0">
                          <a:solidFill>
                            <a:srgbClr val="000000"/>
                          </a:solidFill>
                          <a:latin typeface="Calibri"/>
                        </a:rPr>
                        <a:t>1.50</a:t>
                      </a:r>
                      <a:r>
                        <a:rPr lang="en-US" sz="1600" b="0" i="0" u="none" strike="noStrike" baseline="0" dirty="0" smtClean="0">
                          <a:solidFill>
                            <a:srgbClr val="000000"/>
                          </a:solidFill>
                          <a:latin typeface="Calibri"/>
                        </a:rPr>
                        <a:t> </a:t>
                      </a:r>
                      <a:r>
                        <a:rPr lang="en-US" sz="1600" b="0" i="0" u="none" strike="noStrike" dirty="0" smtClean="0">
                          <a:solidFill>
                            <a:srgbClr val="000000"/>
                          </a:solidFill>
                          <a:latin typeface="Calibri"/>
                        </a:rPr>
                        <a:t>(6.89</a:t>
                      </a:r>
                      <a:r>
                        <a:rPr lang="en-US" sz="1600" b="0" i="0" u="none" strike="noStrike" dirty="0">
                          <a:solidFill>
                            <a:srgbClr val="000000"/>
                          </a:solidFill>
                          <a:latin typeface="Calibri"/>
                        </a:rPr>
                        <a:t>)</a:t>
                      </a:r>
                    </a:p>
                  </a:txBody>
                  <a:tcPr marL="9525" marR="9525" marT="9525" marB="0" anchor="b"/>
                </a:tc>
              </a:tr>
              <a:tr h="370840">
                <a:tc>
                  <a:txBody>
                    <a:bodyPr/>
                    <a:lstStyle/>
                    <a:p>
                      <a:pPr algn="ctr" fontAlgn="b"/>
                      <a:r>
                        <a:rPr lang="en-US" sz="1800" b="0" i="0" u="none" strike="noStrike">
                          <a:solidFill>
                            <a:srgbClr val="000000"/>
                          </a:solidFill>
                          <a:latin typeface="+mj-lt"/>
                        </a:rPr>
                        <a:t>Greenup</a:t>
                      </a:r>
                    </a:p>
                  </a:txBody>
                  <a:tcPr marL="9525" marR="9525" marT="9525" marB="0" anchor="ctr"/>
                </a:tc>
                <a:tc>
                  <a:txBody>
                    <a:bodyPr/>
                    <a:lstStyle/>
                    <a:p>
                      <a:pPr algn="ctr" fontAlgn="b"/>
                      <a:r>
                        <a:rPr lang="en-US" sz="1800" b="0" i="0" u="none" strike="noStrike">
                          <a:solidFill>
                            <a:srgbClr val="000000"/>
                          </a:solidFill>
                          <a:latin typeface="+mj-lt"/>
                        </a:rPr>
                        <a:t>2016</a:t>
                      </a:r>
                    </a:p>
                  </a:txBody>
                  <a:tcPr marL="9525" marR="9525" marT="9525" marB="0" anchor="ctr"/>
                </a:tc>
                <a:tc>
                  <a:txBody>
                    <a:bodyPr/>
                    <a:lstStyle/>
                    <a:p>
                      <a:pPr algn="ctr" fontAlgn="b"/>
                      <a:r>
                        <a:rPr lang="en-US" sz="1600" b="0" i="0" u="none" strike="noStrike" dirty="0">
                          <a:solidFill>
                            <a:srgbClr val="000000"/>
                          </a:solidFill>
                          <a:latin typeface="Calibri"/>
                        </a:rPr>
                        <a:t>6.96</a:t>
                      </a:r>
                    </a:p>
                  </a:txBody>
                  <a:tcPr marL="9525" marR="9525" marT="9525" marB="0" anchor="b"/>
                </a:tc>
                <a:tc>
                  <a:txBody>
                    <a:bodyPr/>
                    <a:lstStyle/>
                    <a:p>
                      <a:pPr algn="ctr" fontAlgn="b"/>
                      <a:r>
                        <a:rPr lang="en-US" sz="1600" b="0" i="0" u="none" strike="noStrike" dirty="0" smtClean="0">
                          <a:solidFill>
                            <a:srgbClr val="000000"/>
                          </a:solidFill>
                          <a:latin typeface="Calibri"/>
                        </a:rPr>
                        <a:t>5.50 </a:t>
                      </a:r>
                      <a:r>
                        <a:rPr lang="en-US" sz="1600" b="0" i="0" u="none" strike="noStrike" dirty="0">
                          <a:solidFill>
                            <a:srgbClr val="000000"/>
                          </a:solidFill>
                          <a:latin typeface="Calibri"/>
                        </a:rPr>
                        <a:t>(0.49)</a:t>
                      </a:r>
                    </a:p>
                  </a:txBody>
                  <a:tcPr marL="9525" marR="9525" marT="9525" marB="0" anchor="b"/>
                </a:tc>
                <a:tc>
                  <a:txBody>
                    <a:bodyPr/>
                    <a:lstStyle/>
                    <a:p>
                      <a:pPr algn="ctr" fontAlgn="b"/>
                      <a:r>
                        <a:rPr lang="en-US" sz="1600" b="0" i="0" u="none" strike="noStrike" dirty="0">
                          <a:solidFill>
                            <a:srgbClr val="000000"/>
                          </a:solidFill>
                          <a:latin typeface="Calibri"/>
                        </a:rPr>
                        <a:t>7.45 (13.87)</a:t>
                      </a:r>
                    </a:p>
                  </a:txBody>
                  <a:tcPr marL="9525" marR="9525" marT="9525" marB="0" anchor="b"/>
                </a:tc>
                <a:tc>
                  <a:txBody>
                    <a:bodyPr/>
                    <a:lstStyle/>
                    <a:p>
                      <a:pPr algn="ctr" fontAlgn="b"/>
                      <a:r>
                        <a:rPr lang="en-US" sz="1600" b="0" i="0" u="none" strike="noStrike" dirty="0" smtClean="0">
                          <a:solidFill>
                            <a:srgbClr val="000000"/>
                          </a:solidFill>
                          <a:latin typeface="Calibri"/>
                        </a:rPr>
                        <a:t>1.20 </a:t>
                      </a:r>
                      <a:r>
                        <a:rPr lang="en-US" sz="1600" b="0" i="0" u="none" strike="noStrike" dirty="0">
                          <a:solidFill>
                            <a:srgbClr val="000000"/>
                          </a:solidFill>
                          <a:latin typeface="Calibri"/>
                        </a:rPr>
                        <a:t>(</a:t>
                      </a:r>
                      <a:r>
                        <a:rPr lang="en-US" sz="1600" b="0" i="0" u="none" strike="noStrike" dirty="0" smtClean="0">
                          <a:solidFill>
                            <a:srgbClr val="000000"/>
                          </a:solidFill>
                          <a:latin typeface="Calibri"/>
                        </a:rPr>
                        <a:t>5.60)</a:t>
                      </a:r>
                      <a:endParaRPr lang="en-US" sz="1600" b="0" i="0" u="none" strike="noStrike" dirty="0">
                        <a:solidFill>
                          <a:srgbClr val="000000"/>
                        </a:solidFill>
                        <a:latin typeface="Calibri"/>
                      </a:endParaRPr>
                    </a:p>
                  </a:txBody>
                  <a:tcPr marL="9525" marR="9525" marT="9525" marB="0" anchor="b"/>
                </a:tc>
              </a:tr>
              <a:tr h="370840">
                <a:tc>
                  <a:txBody>
                    <a:bodyPr/>
                    <a:lstStyle/>
                    <a:p>
                      <a:pPr algn="ctr" fontAlgn="b"/>
                      <a:r>
                        <a:rPr lang="en-US" sz="1800" b="0" i="0" u="none" strike="noStrike">
                          <a:solidFill>
                            <a:srgbClr val="000000"/>
                          </a:solidFill>
                          <a:latin typeface="+mj-lt"/>
                        </a:rPr>
                        <a:t>Markland</a:t>
                      </a:r>
                    </a:p>
                  </a:txBody>
                  <a:tcPr marL="9525" marR="9525" marT="9525" marB="0" anchor="ctr"/>
                </a:tc>
                <a:tc>
                  <a:txBody>
                    <a:bodyPr/>
                    <a:lstStyle/>
                    <a:p>
                      <a:pPr algn="ctr" fontAlgn="b"/>
                      <a:r>
                        <a:rPr lang="en-US" sz="1800" b="0" i="0" u="none" strike="noStrike">
                          <a:solidFill>
                            <a:srgbClr val="000000"/>
                          </a:solidFill>
                          <a:latin typeface="+mj-lt"/>
                        </a:rPr>
                        <a:t>2014</a:t>
                      </a:r>
                    </a:p>
                  </a:txBody>
                  <a:tcPr marL="9525" marR="9525" marT="9525" marB="0" anchor="ctr"/>
                </a:tc>
                <a:tc>
                  <a:txBody>
                    <a:bodyPr/>
                    <a:lstStyle/>
                    <a:p>
                      <a:pPr algn="ctr" fontAlgn="b"/>
                      <a:r>
                        <a:rPr lang="en-US" sz="1600" b="0" i="0" u="none" strike="noStrike">
                          <a:solidFill>
                            <a:srgbClr val="000000"/>
                          </a:solidFill>
                          <a:latin typeface="Calibri"/>
                        </a:rPr>
                        <a:t>7.04</a:t>
                      </a:r>
                    </a:p>
                  </a:txBody>
                  <a:tcPr marL="9525" marR="9525" marT="9525" marB="0" anchor="b"/>
                </a:tc>
                <a:tc>
                  <a:txBody>
                    <a:bodyPr/>
                    <a:lstStyle/>
                    <a:p>
                      <a:pPr algn="ctr" fontAlgn="b"/>
                      <a:r>
                        <a:rPr lang="en-US" sz="1600" b="0" i="0" u="none" strike="noStrike" dirty="0">
                          <a:solidFill>
                            <a:srgbClr val="000000"/>
                          </a:solidFill>
                          <a:latin typeface="Calibri"/>
                        </a:rPr>
                        <a:t>6.39 (2.16)</a:t>
                      </a:r>
                    </a:p>
                  </a:txBody>
                  <a:tcPr marL="9525" marR="9525" marT="9525" marB="0" anchor="b"/>
                </a:tc>
                <a:tc>
                  <a:txBody>
                    <a:bodyPr/>
                    <a:lstStyle/>
                    <a:p>
                      <a:pPr algn="ctr" fontAlgn="b"/>
                      <a:r>
                        <a:rPr lang="en-US" sz="1600" b="0" i="0" u="none" strike="noStrike" dirty="0">
                          <a:solidFill>
                            <a:srgbClr val="000000"/>
                          </a:solidFill>
                          <a:latin typeface="Calibri"/>
                        </a:rPr>
                        <a:t>7.59 (10.09)</a:t>
                      </a:r>
                    </a:p>
                  </a:txBody>
                  <a:tcPr marL="9525" marR="9525" marT="9525" marB="0" anchor="b"/>
                </a:tc>
                <a:tc>
                  <a:txBody>
                    <a:bodyPr/>
                    <a:lstStyle/>
                    <a:p>
                      <a:pPr algn="ctr" fontAlgn="b"/>
                      <a:r>
                        <a:rPr lang="en-US" sz="1600" b="0" i="0" u="none" strike="noStrike" dirty="0" smtClean="0">
                          <a:solidFill>
                            <a:srgbClr val="000000"/>
                          </a:solidFill>
                          <a:latin typeface="Calibri"/>
                        </a:rPr>
                        <a:t>1.00 </a:t>
                      </a:r>
                      <a:r>
                        <a:rPr lang="en-US" sz="1600" b="0" i="0" u="none" strike="noStrike" dirty="0">
                          <a:solidFill>
                            <a:srgbClr val="000000"/>
                          </a:solidFill>
                          <a:latin typeface="Calibri"/>
                        </a:rPr>
                        <a:t>(5.44)</a:t>
                      </a:r>
                    </a:p>
                  </a:txBody>
                  <a:tcPr marL="9525" marR="9525" marT="9525" marB="0" anchor="b"/>
                </a:tc>
              </a:tr>
              <a:tr h="370840">
                <a:tc>
                  <a:txBody>
                    <a:bodyPr/>
                    <a:lstStyle/>
                    <a:p>
                      <a:pPr algn="ctr" fontAlgn="b"/>
                      <a:r>
                        <a:rPr lang="en-US" sz="1800" b="0" i="0" u="none" strike="noStrike">
                          <a:solidFill>
                            <a:srgbClr val="000000"/>
                          </a:solidFill>
                          <a:latin typeface="+mj-lt"/>
                        </a:rPr>
                        <a:t>McAlpine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600" b="0" i="0" u="none" strike="noStrike">
                          <a:solidFill>
                            <a:srgbClr val="000000"/>
                          </a:solidFill>
                          <a:latin typeface="Calibri"/>
                        </a:rPr>
                        <a:t>7.99</a:t>
                      </a:r>
                    </a:p>
                  </a:txBody>
                  <a:tcPr marL="9525" marR="9525" marT="9525" marB="0" anchor="b"/>
                </a:tc>
                <a:tc>
                  <a:txBody>
                    <a:bodyPr/>
                    <a:lstStyle/>
                    <a:p>
                      <a:pPr algn="ctr" fontAlgn="b"/>
                      <a:r>
                        <a:rPr lang="en-US" sz="1600" b="0" i="0" u="none" strike="noStrike" dirty="0">
                          <a:solidFill>
                            <a:srgbClr val="000000"/>
                          </a:solidFill>
                          <a:latin typeface="Calibri"/>
                        </a:rPr>
                        <a:t>6.61 (2.46)</a:t>
                      </a:r>
                    </a:p>
                  </a:txBody>
                  <a:tcPr marL="9525" marR="9525" marT="9525" marB="0" anchor="b"/>
                </a:tc>
                <a:tc>
                  <a:txBody>
                    <a:bodyPr/>
                    <a:lstStyle/>
                    <a:p>
                      <a:pPr algn="ctr" fontAlgn="b"/>
                      <a:r>
                        <a:rPr lang="en-US" sz="1600" b="0" i="0" u="none" strike="noStrike" dirty="0" smtClean="0">
                          <a:solidFill>
                            <a:srgbClr val="000000"/>
                          </a:solidFill>
                          <a:latin typeface="Calibri"/>
                        </a:rPr>
                        <a:t>7.60 </a:t>
                      </a:r>
                      <a:r>
                        <a:rPr lang="en-US" sz="1600" b="0" i="0" u="none" strike="noStrike" dirty="0">
                          <a:solidFill>
                            <a:srgbClr val="000000"/>
                          </a:solidFill>
                          <a:latin typeface="Calibri"/>
                        </a:rPr>
                        <a:t>(10.74)</a:t>
                      </a:r>
                    </a:p>
                  </a:txBody>
                  <a:tcPr marL="9525" marR="9525" marT="9525" marB="0" anchor="b"/>
                </a:tc>
                <a:tc>
                  <a:txBody>
                    <a:bodyPr/>
                    <a:lstStyle/>
                    <a:p>
                      <a:pPr algn="ctr" fontAlgn="b"/>
                      <a:r>
                        <a:rPr lang="en-US" sz="1600" b="0" i="0" u="none" strike="noStrike" dirty="0" smtClean="0">
                          <a:solidFill>
                            <a:srgbClr val="000000"/>
                          </a:solidFill>
                          <a:latin typeface="Calibri"/>
                        </a:rPr>
                        <a:t>1.70 </a:t>
                      </a:r>
                      <a:r>
                        <a:rPr lang="en-US" sz="1600" b="0" i="0" u="none" strike="noStrike" dirty="0">
                          <a:solidFill>
                            <a:srgbClr val="000000"/>
                          </a:solidFill>
                          <a:latin typeface="Calibri"/>
                        </a:rPr>
                        <a:t>(9.38)</a:t>
                      </a:r>
                    </a:p>
                  </a:txBody>
                  <a:tcPr marL="9525" marR="9525" marT="9525" marB="0" anchor="b"/>
                </a:tc>
              </a:tr>
              <a:tr h="370840">
                <a:tc>
                  <a:txBody>
                    <a:bodyPr/>
                    <a:lstStyle/>
                    <a:p>
                      <a:pPr algn="ctr" fontAlgn="b"/>
                      <a:r>
                        <a:rPr lang="en-US" sz="1800" b="0" i="0" u="none" strike="noStrike" dirty="0" err="1">
                          <a:solidFill>
                            <a:srgbClr val="000000"/>
                          </a:solidFill>
                          <a:latin typeface="+mj-lt"/>
                        </a:rPr>
                        <a:t>Cannelton</a:t>
                      </a:r>
                      <a:endParaRPr lang="en-US" sz="1800" b="0" i="0" u="none" strike="noStrike" dirty="0">
                        <a:solidFill>
                          <a:srgbClr val="000000"/>
                        </a:solidFill>
                        <a:latin typeface="+mj-lt"/>
                      </a:endParaRP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600" b="0" i="0" u="none" strike="noStrike">
                          <a:solidFill>
                            <a:srgbClr val="000000"/>
                          </a:solidFill>
                          <a:latin typeface="Calibri"/>
                        </a:rPr>
                        <a:t>7.28</a:t>
                      </a:r>
                    </a:p>
                  </a:txBody>
                  <a:tcPr marL="9525" marR="9525" marT="9525" marB="0" anchor="b"/>
                </a:tc>
                <a:tc>
                  <a:txBody>
                    <a:bodyPr/>
                    <a:lstStyle/>
                    <a:p>
                      <a:pPr algn="ctr" fontAlgn="b"/>
                      <a:r>
                        <a:rPr lang="en-US" sz="1600" b="0" i="0" u="none" strike="noStrike">
                          <a:solidFill>
                            <a:srgbClr val="000000"/>
                          </a:solidFill>
                          <a:latin typeface="Calibri"/>
                        </a:rPr>
                        <a:t>5.91 (1.49)</a:t>
                      </a:r>
                    </a:p>
                  </a:txBody>
                  <a:tcPr marL="9525" marR="9525" marT="9525" marB="0" anchor="b"/>
                </a:tc>
                <a:tc>
                  <a:txBody>
                    <a:bodyPr/>
                    <a:lstStyle/>
                    <a:p>
                      <a:pPr algn="ctr" fontAlgn="b"/>
                      <a:r>
                        <a:rPr lang="en-US" sz="1600" b="0" i="0" u="none" strike="noStrike" dirty="0">
                          <a:solidFill>
                            <a:srgbClr val="000000"/>
                          </a:solidFill>
                          <a:latin typeface="Calibri"/>
                        </a:rPr>
                        <a:t>7.15 (13.88)</a:t>
                      </a:r>
                    </a:p>
                  </a:txBody>
                  <a:tcPr marL="9525" marR="9525" marT="9525" marB="0" anchor="b"/>
                </a:tc>
                <a:tc>
                  <a:txBody>
                    <a:bodyPr/>
                    <a:lstStyle/>
                    <a:p>
                      <a:pPr algn="ctr" fontAlgn="b"/>
                      <a:r>
                        <a:rPr lang="en-US" sz="1600" b="0" i="0" u="none" strike="noStrike">
                          <a:solidFill>
                            <a:srgbClr val="000000"/>
                          </a:solidFill>
                          <a:latin typeface="Calibri"/>
                        </a:rPr>
                        <a:t>0.86 (3.55)</a:t>
                      </a:r>
                    </a:p>
                  </a:txBody>
                  <a:tcPr marL="9525" marR="9525" marT="9525" marB="0" anchor="b"/>
                </a:tc>
              </a:tr>
              <a:tr h="370840">
                <a:tc>
                  <a:txBody>
                    <a:bodyPr/>
                    <a:lstStyle/>
                    <a:p>
                      <a:pPr algn="ctr" fontAlgn="b"/>
                      <a:r>
                        <a:rPr lang="en-US" sz="1800" b="0" i="0" u="none" strike="noStrike">
                          <a:solidFill>
                            <a:srgbClr val="000000"/>
                          </a:solidFill>
                          <a:latin typeface="+mj-lt"/>
                        </a:rPr>
                        <a:t>J.T. Myers</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600" b="0" i="0" u="none" strike="noStrike">
                          <a:solidFill>
                            <a:srgbClr val="000000"/>
                          </a:solidFill>
                          <a:latin typeface="Calibri"/>
                        </a:rPr>
                        <a:t>6.55</a:t>
                      </a:r>
                    </a:p>
                  </a:txBody>
                  <a:tcPr marL="9525" marR="9525" marT="9525" marB="0" anchor="b"/>
                </a:tc>
                <a:tc>
                  <a:txBody>
                    <a:bodyPr/>
                    <a:lstStyle/>
                    <a:p>
                      <a:pPr algn="ctr" fontAlgn="b"/>
                      <a:r>
                        <a:rPr lang="en-US" sz="1600" b="0" i="0" u="none" strike="noStrike" dirty="0">
                          <a:solidFill>
                            <a:srgbClr val="000000"/>
                          </a:solidFill>
                          <a:latin typeface="Calibri"/>
                        </a:rPr>
                        <a:t>6.36 (</a:t>
                      </a:r>
                      <a:r>
                        <a:rPr lang="en-US" sz="1600" b="0" i="0" u="none" strike="noStrike" dirty="0" smtClean="0">
                          <a:solidFill>
                            <a:srgbClr val="000000"/>
                          </a:solidFill>
                          <a:latin typeface="Calibri"/>
                        </a:rPr>
                        <a:t>0.00)</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b="0" i="0" u="none" strike="noStrike" dirty="0">
                          <a:solidFill>
                            <a:srgbClr val="000000"/>
                          </a:solidFill>
                          <a:latin typeface="Calibri"/>
                        </a:rPr>
                        <a:t>7.86 (13.79)</a:t>
                      </a:r>
                    </a:p>
                  </a:txBody>
                  <a:tcPr marL="9525" marR="9525" marT="9525" marB="0" anchor="b"/>
                </a:tc>
                <a:tc>
                  <a:txBody>
                    <a:bodyPr/>
                    <a:lstStyle/>
                    <a:p>
                      <a:pPr algn="ctr" fontAlgn="b"/>
                      <a:r>
                        <a:rPr lang="en-US" sz="1600" b="0" i="0" u="none" strike="noStrike">
                          <a:solidFill>
                            <a:srgbClr val="000000"/>
                          </a:solidFill>
                          <a:latin typeface="Calibri"/>
                        </a:rPr>
                        <a:t>1.21 (5.53)</a:t>
                      </a:r>
                    </a:p>
                  </a:txBody>
                  <a:tcPr marL="9525" marR="9525" marT="9525" marB="0" anchor="b"/>
                </a:tc>
              </a:tr>
              <a:tr h="370840">
                <a:tc>
                  <a:txBody>
                    <a:bodyPr/>
                    <a:lstStyle/>
                    <a:p>
                      <a:pPr algn="ctr" fontAlgn="b"/>
                      <a:r>
                        <a:rPr lang="en-US" sz="1800" b="0" i="0" u="none" strike="noStrike" dirty="0">
                          <a:solidFill>
                            <a:srgbClr val="000000"/>
                          </a:solidFill>
                          <a:latin typeface="+mj-lt"/>
                        </a:rPr>
                        <a:t>Olmsted</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600" b="0" i="0" u="none" strike="noStrike">
                          <a:solidFill>
                            <a:srgbClr val="000000"/>
                          </a:solidFill>
                          <a:latin typeface="Calibri"/>
                        </a:rPr>
                        <a:t>6.36</a:t>
                      </a:r>
                    </a:p>
                  </a:txBody>
                  <a:tcPr marL="9525" marR="9525" marT="9525" marB="0" anchor="b"/>
                </a:tc>
                <a:tc>
                  <a:txBody>
                    <a:bodyPr/>
                    <a:lstStyle/>
                    <a:p>
                      <a:pPr algn="ctr" fontAlgn="b"/>
                      <a:r>
                        <a:rPr lang="en-US" sz="1600" b="0" i="0" u="none" strike="noStrike">
                          <a:solidFill>
                            <a:srgbClr val="000000"/>
                          </a:solidFill>
                          <a:latin typeface="Calibri"/>
                        </a:rPr>
                        <a:t>6.88 (4.67)</a:t>
                      </a:r>
                    </a:p>
                  </a:txBody>
                  <a:tcPr marL="9525" marR="9525" marT="9525" marB="0" anchor="b"/>
                </a:tc>
                <a:tc>
                  <a:txBody>
                    <a:bodyPr/>
                    <a:lstStyle/>
                    <a:p>
                      <a:pPr algn="ctr" fontAlgn="b"/>
                      <a:r>
                        <a:rPr lang="en-US" sz="1600" b="0" i="0" u="none" strike="noStrike" dirty="0">
                          <a:solidFill>
                            <a:srgbClr val="000000"/>
                          </a:solidFill>
                          <a:latin typeface="Calibri"/>
                        </a:rPr>
                        <a:t>7.74 (11.45)</a:t>
                      </a:r>
                    </a:p>
                  </a:txBody>
                  <a:tcPr marL="9525" marR="9525" marT="9525" marB="0" anchor="b"/>
                </a:tc>
                <a:tc>
                  <a:txBody>
                    <a:bodyPr/>
                    <a:lstStyle/>
                    <a:p>
                      <a:pPr algn="ctr" fontAlgn="b"/>
                      <a:r>
                        <a:rPr lang="en-US" sz="1600" b="0" i="0" u="none" strike="noStrike" dirty="0">
                          <a:solidFill>
                            <a:srgbClr val="000000"/>
                          </a:solidFill>
                          <a:latin typeface="Calibri"/>
                        </a:rPr>
                        <a:t>2.32 (6.36)</a:t>
                      </a:r>
                    </a:p>
                  </a:txBody>
                  <a:tcPr marL="9525" marR="9525" marT="9525" marB="0" anchor="b"/>
                </a:tc>
              </a:tr>
            </a:tbl>
          </a:graphicData>
        </a:graphic>
      </p:graphicFrame>
      <p:sp>
        <p:nvSpPr>
          <p:cNvPr id="5" name="TextBox 4"/>
          <p:cNvSpPr txBox="1"/>
          <p:nvPr/>
        </p:nvSpPr>
        <p:spPr>
          <a:xfrm>
            <a:off x="838200" y="6412468"/>
            <a:ext cx="7391400" cy="369332"/>
          </a:xfrm>
          <a:prstGeom prst="rect">
            <a:avLst/>
          </a:prstGeom>
          <a:noFill/>
        </p:spPr>
        <p:txBody>
          <a:bodyPr wrap="square" rtlCol="0">
            <a:spAutoFit/>
          </a:bodyPr>
          <a:lstStyle/>
          <a:p>
            <a:r>
              <a:rPr lang="en-US" dirty="0" smtClean="0"/>
              <a:t>Values shown are daily averages – values in ( ) are absolute observed per pool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3" name="Picture 7"/>
          <p:cNvPicPr>
            <a:picLocks noChangeAspect="1" noChangeArrowheads="1"/>
          </p:cNvPicPr>
          <p:nvPr/>
        </p:nvPicPr>
        <p:blipFill>
          <a:blip r:embed="rId2" cstate="print"/>
          <a:srcRect/>
          <a:stretch>
            <a:fillRect/>
          </a:stretch>
        </p:blipFill>
        <p:spPr bwMode="auto">
          <a:xfrm>
            <a:off x="1600200" y="1638300"/>
            <a:ext cx="5943600" cy="4457700"/>
          </a:xfrm>
          <a:prstGeom prst="rect">
            <a:avLst/>
          </a:prstGeom>
          <a:noFill/>
          <a:ln w="9525">
            <a:noFill/>
            <a:miter lim="800000"/>
            <a:headEnd/>
            <a:tailEnd/>
          </a:ln>
        </p:spPr>
      </p:pic>
      <p:pic>
        <p:nvPicPr>
          <p:cNvPr id="4102" name="Picture 6"/>
          <p:cNvPicPr>
            <a:picLocks noChangeAspect="1" noChangeArrowheads="1"/>
          </p:cNvPicPr>
          <p:nvPr/>
        </p:nvPicPr>
        <p:blipFill>
          <a:blip r:embed="rId3" cstate="print"/>
          <a:srcRect/>
          <a:stretch>
            <a:fillRect/>
          </a:stretch>
        </p:blipFill>
        <p:spPr bwMode="auto">
          <a:xfrm>
            <a:off x="1600200" y="1638300"/>
            <a:ext cx="5943600" cy="44577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Productivity </a:t>
            </a:r>
            <a:r>
              <a:rPr lang="en-US" dirty="0" err="1" smtClean="0"/>
              <a:t>vs</a:t>
            </a:r>
            <a:r>
              <a:rPr lang="en-US" dirty="0" smtClean="0"/>
              <a:t> DO</a:t>
            </a:r>
            <a:endParaRPr lang="en-US" dirty="0"/>
          </a:p>
        </p:txBody>
      </p:sp>
      <p:pic>
        <p:nvPicPr>
          <p:cNvPr id="4100" name="Picture 4"/>
          <p:cNvPicPr>
            <a:picLocks noGrp="1" noChangeAspect="1" noChangeArrowheads="1"/>
          </p:cNvPicPr>
          <p:nvPr>
            <p:ph idx="1"/>
          </p:nvPr>
        </p:nvPicPr>
        <p:blipFill>
          <a:blip r:embed="rId4" cstate="print"/>
          <a:srcRect/>
          <a:stretch>
            <a:fillRect/>
          </a:stretch>
        </p:blipFill>
        <p:spPr bwMode="auto">
          <a:xfrm>
            <a:off x="1600200" y="1633538"/>
            <a:ext cx="5943600" cy="4457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Effect transition="in" filter="fade">
                                      <p:cBhvr>
                                        <p:cTn id="7" dur="2000"/>
                                        <p:tgtEl>
                                          <p:spTgt spid="41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fade">
                                      <p:cBhvr>
                                        <p:cTn id="12"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Current Status</a:t>
            </a:r>
            <a:endParaRPr lang="en-US" dirty="0"/>
          </a:p>
        </p:txBody>
      </p:sp>
      <p:sp>
        <p:nvSpPr>
          <p:cNvPr id="7" name="TextBox 6"/>
          <p:cNvSpPr txBox="1"/>
          <p:nvPr/>
        </p:nvSpPr>
        <p:spPr>
          <a:xfrm>
            <a:off x="533400" y="1701225"/>
            <a:ext cx="4114800" cy="584775"/>
          </a:xfrm>
          <a:prstGeom prst="rect">
            <a:avLst/>
          </a:prstGeom>
          <a:noFill/>
        </p:spPr>
        <p:txBody>
          <a:bodyPr wrap="square" rtlCol="0">
            <a:spAutoFit/>
          </a:bodyPr>
          <a:lstStyle/>
          <a:p>
            <a:r>
              <a:rPr lang="en-US" sz="3200" dirty="0" smtClean="0">
                <a:latin typeface="+mj-lt"/>
              </a:rPr>
              <a:t>Nutrients (TN, TKN, TP)</a:t>
            </a:r>
            <a:endParaRPr lang="en-US" sz="3200" dirty="0">
              <a:latin typeface="+mj-lt"/>
            </a:endParaRPr>
          </a:p>
        </p:txBody>
      </p:sp>
      <p:sp>
        <p:nvSpPr>
          <p:cNvPr id="8" name="TextBox 7"/>
          <p:cNvSpPr txBox="1"/>
          <p:nvPr/>
        </p:nvSpPr>
        <p:spPr>
          <a:xfrm>
            <a:off x="533400" y="2996625"/>
            <a:ext cx="4419600" cy="584775"/>
          </a:xfrm>
          <a:prstGeom prst="rect">
            <a:avLst/>
          </a:prstGeom>
          <a:noFill/>
        </p:spPr>
        <p:txBody>
          <a:bodyPr wrap="square" rtlCol="0">
            <a:spAutoFit/>
          </a:bodyPr>
          <a:lstStyle/>
          <a:p>
            <a:r>
              <a:rPr lang="en-US" sz="3200" dirty="0" smtClean="0">
                <a:latin typeface="+mj-lt"/>
              </a:rPr>
              <a:t>Productivity (</a:t>
            </a:r>
            <a:r>
              <a:rPr lang="en-US" sz="3200" dirty="0" err="1" smtClean="0">
                <a:latin typeface="+mj-lt"/>
              </a:rPr>
              <a:t>Chl</a:t>
            </a:r>
            <a:r>
              <a:rPr lang="en-US" sz="3200" dirty="0" smtClean="0">
                <a:latin typeface="+mj-lt"/>
              </a:rPr>
              <a:t>-a, </a:t>
            </a:r>
            <a:r>
              <a:rPr lang="en-US" sz="3200" dirty="0" err="1" smtClean="0">
                <a:latin typeface="+mj-lt"/>
              </a:rPr>
              <a:t>TChl</a:t>
            </a:r>
            <a:r>
              <a:rPr lang="en-US" sz="3200" dirty="0" smtClean="0">
                <a:latin typeface="+mj-lt"/>
              </a:rPr>
              <a:t>)</a:t>
            </a:r>
            <a:endParaRPr lang="en-US" sz="3200" dirty="0">
              <a:latin typeface="+mj-lt"/>
            </a:endParaRPr>
          </a:p>
        </p:txBody>
      </p:sp>
      <p:sp>
        <p:nvSpPr>
          <p:cNvPr id="9" name="TextBox 8"/>
          <p:cNvSpPr txBox="1"/>
          <p:nvPr/>
        </p:nvSpPr>
        <p:spPr>
          <a:xfrm>
            <a:off x="533400" y="4368225"/>
            <a:ext cx="5486400" cy="584775"/>
          </a:xfrm>
          <a:prstGeom prst="rect">
            <a:avLst/>
          </a:prstGeom>
          <a:noFill/>
        </p:spPr>
        <p:txBody>
          <a:bodyPr wrap="square" rtlCol="0">
            <a:spAutoFit/>
          </a:bodyPr>
          <a:lstStyle/>
          <a:p>
            <a:r>
              <a:rPr lang="en-US" sz="3200" dirty="0" smtClean="0">
                <a:latin typeface="+mj-lt"/>
              </a:rPr>
              <a:t>Dissolved Oxygen (min, </a:t>
            </a:r>
            <a:r>
              <a:rPr lang="en-US" sz="3200" dirty="0" err="1" smtClean="0">
                <a:latin typeface="+mj-lt"/>
              </a:rPr>
              <a:t>Stds</a:t>
            </a:r>
            <a:r>
              <a:rPr lang="en-US" sz="3200" dirty="0" smtClean="0">
                <a:latin typeface="+mj-lt"/>
              </a:rPr>
              <a:t>, </a:t>
            </a:r>
            <a:r>
              <a:rPr lang="el-GR" sz="3200" dirty="0" smtClean="0">
                <a:ea typeface="DFKai-SB"/>
              </a:rPr>
              <a:t>Δ</a:t>
            </a:r>
            <a:r>
              <a:rPr lang="en-US" sz="3200" dirty="0" smtClean="0">
                <a:latin typeface="+mj-lt"/>
                <a:ea typeface="DFKai-SB"/>
              </a:rPr>
              <a:t>)</a:t>
            </a:r>
            <a:endParaRPr lang="en-US" sz="3200" dirty="0">
              <a:latin typeface="+mj-lt"/>
            </a:endParaRPr>
          </a:p>
        </p:txBody>
      </p:sp>
      <p:sp>
        <p:nvSpPr>
          <p:cNvPr id="10" name="TextBox 9"/>
          <p:cNvSpPr txBox="1"/>
          <p:nvPr/>
        </p:nvSpPr>
        <p:spPr>
          <a:xfrm>
            <a:off x="533400" y="5663625"/>
            <a:ext cx="4572000" cy="584775"/>
          </a:xfrm>
          <a:prstGeom prst="rect">
            <a:avLst/>
          </a:prstGeom>
          <a:noFill/>
        </p:spPr>
        <p:txBody>
          <a:bodyPr wrap="square" rtlCol="0">
            <a:spAutoFit/>
          </a:bodyPr>
          <a:lstStyle/>
          <a:p>
            <a:r>
              <a:rPr lang="en-US" sz="3200" dirty="0" smtClean="0">
                <a:latin typeface="+mj-lt"/>
              </a:rPr>
              <a:t>Biology (macros, </a:t>
            </a:r>
            <a:r>
              <a:rPr lang="en-US" sz="3200" dirty="0" err="1" smtClean="0">
                <a:latin typeface="+mj-lt"/>
              </a:rPr>
              <a:t>ORMIn</a:t>
            </a:r>
            <a:r>
              <a:rPr lang="en-US" sz="3200" dirty="0" smtClean="0">
                <a:latin typeface="+mj-lt"/>
              </a:rPr>
              <a:t>)</a:t>
            </a:r>
            <a:endParaRPr lang="en-US" sz="3200" dirty="0">
              <a:latin typeface="+mj-lt"/>
            </a:endParaRPr>
          </a:p>
        </p:txBody>
      </p:sp>
      <p:sp>
        <p:nvSpPr>
          <p:cNvPr id="12" name="Down Arrow 11"/>
          <p:cNvSpPr/>
          <p:nvPr/>
        </p:nvSpPr>
        <p:spPr>
          <a:xfrm>
            <a:off x="1447800" y="2286000"/>
            <a:ext cx="304800" cy="685800"/>
          </a:xfrm>
          <a:prstGeom prst="downArrow">
            <a:avLst/>
          </a:prstGeom>
          <a:solidFill>
            <a:srgbClr val="4AD66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1447800" y="36576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1447800" y="50292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076956" y="3733800"/>
            <a:ext cx="3505200" cy="369332"/>
          </a:xfrm>
          <a:prstGeom prst="rect">
            <a:avLst/>
          </a:prstGeom>
          <a:noFill/>
        </p:spPr>
        <p:txBody>
          <a:bodyPr wrap="square" rtlCol="0">
            <a:spAutoFit/>
          </a:bodyPr>
          <a:lstStyle/>
          <a:p>
            <a:r>
              <a:rPr lang="en-US" b="1" dirty="0" smtClean="0"/>
              <a:t>Linear Regression/Correlation</a:t>
            </a:r>
            <a:endParaRPr lang="en-US" b="1" dirty="0"/>
          </a:p>
        </p:txBody>
      </p:sp>
      <p:sp>
        <p:nvSpPr>
          <p:cNvPr id="18" name="TextBox 17"/>
          <p:cNvSpPr txBox="1"/>
          <p:nvPr/>
        </p:nvSpPr>
        <p:spPr>
          <a:xfrm>
            <a:off x="2057400" y="5193268"/>
            <a:ext cx="3505200" cy="369332"/>
          </a:xfrm>
          <a:prstGeom prst="rect">
            <a:avLst/>
          </a:prstGeom>
          <a:noFill/>
        </p:spPr>
        <p:txBody>
          <a:bodyPr wrap="square" rtlCol="0">
            <a:spAutoFit/>
          </a:bodyPr>
          <a:lstStyle/>
          <a:p>
            <a:r>
              <a:rPr lang="en-US" b="1" dirty="0" smtClean="0">
                <a:latin typeface="+mj-lt"/>
              </a:rPr>
              <a:t>Linear Regression/CART/</a:t>
            </a:r>
            <a:r>
              <a:rPr lang="en-US" b="1" dirty="0" err="1" smtClean="0">
                <a:latin typeface="+mj-lt"/>
              </a:rPr>
              <a:t>Boxplots</a:t>
            </a:r>
            <a:endParaRPr lang="en-US" b="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1" nodeType="clickEffect">
                                  <p:stCondLst>
                                    <p:cond delay="0"/>
                                  </p:stCondLst>
                                  <p:childTnLst>
                                    <p:animClr clrSpc="rgb">
                                      <p:cBhvr override="childStyle">
                                        <p:cTn id="6" dur="500" fill="hold"/>
                                        <p:tgtEl>
                                          <p:spTgt spid="13"/>
                                        </p:tgtEl>
                                        <p:attrNameLst>
                                          <p:attrName>style.color</p:attrName>
                                        </p:attrNameLst>
                                      </p:cBhvr>
                                      <p:to>
                                        <a:srgbClr val="38D656"/>
                                      </p:to>
                                    </p:animClr>
                                    <p:animClr clrSpc="rgb">
                                      <p:cBhvr>
                                        <p:cTn id="7" dur="500" fill="hold"/>
                                        <p:tgtEl>
                                          <p:spTgt spid="13"/>
                                        </p:tgtEl>
                                        <p:attrNameLst>
                                          <p:attrName>fillcolor</p:attrName>
                                        </p:attrNameLst>
                                      </p:cBhvr>
                                      <p:to>
                                        <a:srgbClr val="38D656"/>
                                      </p:to>
                                    </p:animClr>
                                    <p:set>
                                      <p:cBhvr>
                                        <p:cTn id="8" dur="500" fill="hold"/>
                                        <p:tgtEl>
                                          <p:spTgt spid="13"/>
                                        </p:tgtEl>
                                        <p:attrNameLst>
                                          <p:attrName>fill.type</p:attrName>
                                        </p:attrNameLst>
                                      </p:cBhvr>
                                      <p:to>
                                        <p:strVal val="solid"/>
                                      </p:to>
                                    </p:set>
                                    <p:set>
                                      <p:cBhvr>
                                        <p:cTn id="9" dur="500" fill="hold"/>
                                        <p:tgtEl>
                                          <p:spTgt spid="13"/>
                                        </p:tgtEl>
                                        <p:attrNameLst>
                                          <p:attrName>fill.on</p:attrName>
                                        </p:attrNameLst>
                                      </p:cBhvr>
                                      <p:to>
                                        <p:strVal val="true"/>
                                      </p:to>
                                    </p:set>
                                  </p:childTnLst>
                                </p:cTn>
                              </p:par>
                              <p:par>
                                <p:cTn id="10" presetID="1" presetClass="exit" presetSubtype="0" fill="hold" grpId="1" nodeType="withEffect">
                                  <p:stCondLst>
                                    <p:cond delay="0"/>
                                  </p:stCondLst>
                                  <p:childTnLst>
                                    <p:set>
                                      <p:cBhvr>
                                        <p:cTn id="11" dur="1" fill="hold">
                                          <p:stCondLst>
                                            <p:cond delay="0"/>
                                          </p:stCondLst>
                                        </p:cTn>
                                        <p:tgtEl>
                                          <p:spTgt spid="1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animBg="1"/>
      <p:bldP spid="14" grpId="0" animBg="1"/>
      <p:bldP spid="17" grpId="1"/>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Macro Colonization Period DO Data</a:t>
            </a:r>
            <a:endParaRPr lang="en-US" dirty="0"/>
          </a:p>
        </p:txBody>
      </p:sp>
      <p:graphicFrame>
        <p:nvGraphicFramePr>
          <p:cNvPr id="4" name="Content Placeholder 3"/>
          <p:cNvGraphicFramePr>
            <a:graphicFrameLocks noGrp="1"/>
          </p:cNvGraphicFramePr>
          <p:nvPr>
            <p:ph idx="1"/>
          </p:nvPr>
        </p:nvGraphicFramePr>
        <p:xfrm>
          <a:off x="990600" y="1320800"/>
          <a:ext cx="7010400" cy="4927600"/>
        </p:xfrm>
        <a:graphic>
          <a:graphicData uri="http://schemas.openxmlformats.org/drawingml/2006/table">
            <a:tbl>
              <a:tblPr firstRow="1" bandRow="1">
                <a:tableStyleId>{5C22544A-7EE6-4342-B048-85BDC9FD1C3A}</a:tableStyleId>
              </a:tblPr>
              <a:tblGrid>
                <a:gridCol w="1593980"/>
                <a:gridCol w="1083906"/>
                <a:gridCol w="1530220"/>
                <a:gridCol w="1354494"/>
                <a:gridCol w="1447800"/>
              </a:tblGrid>
              <a:tr h="1219200">
                <a:tc>
                  <a:txBody>
                    <a:bodyPr/>
                    <a:lstStyle/>
                    <a:p>
                      <a:pPr algn="ctr"/>
                      <a:r>
                        <a:rPr lang="en-US" sz="2400" dirty="0" smtClean="0">
                          <a:latin typeface="+mj-lt"/>
                        </a:rPr>
                        <a:t>Pool</a:t>
                      </a:r>
                      <a:endParaRPr lang="en-US" sz="2400" dirty="0">
                        <a:latin typeface="+mj-lt"/>
                      </a:endParaRPr>
                    </a:p>
                  </a:txBody>
                  <a:tcPr anchor="ctr"/>
                </a:tc>
                <a:tc>
                  <a:txBody>
                    <a:bodyPr/>
                    <a:lstStyle/>
                    <a:p>
                      <a:pPr algn="ctr"/>
                      <a:r>
                        <a:rPr lang="en-US" sz="2400" dirty="0" smtClean="0">
                          <a:latin typeface="+mj-lt"/>
                        </a:rPr>
                        <a:t>Year</a:t>
                      </a:r>
                      <a:endParaRPr lang="en-US" sz="2400" dirty="0">
                        <a:latin typeface="+mj-lt"/>
                      </a:endParaRPr>
                    </a:p>
                  </a:txBody>
                  <a:tcPr anchor="ctr"/>
                </a:tc>
                <a:tc>
                  <a:txBody>
                    <a:bodyPr/>
                    <a:lstStyle/>
                    <a:p>
                      <a:pPr algn="ctr"/>
                      <a:r>
                        <a:rPr lang="en-US" sz="2400" dirty="0" smtClean="0">
                          <a:latin typeface="+mj-lt"/>
                        </a:rPr>
                        <a:t>Freq Days</a:t>
                      </a:r>
                    </a:p>
                    <a:p>
                      <a:pPr algn="ctr"/>
                      <a:r>
                        <a:rPr lang="en-US" sz="2400" dirty="0" err="1" smtClean="0">
                          <a:latin typeface="+mj-lt"/>
                        </a:rPr>
                        <a:t>Avg</a:t>
                      </a:r>
                      <a:r>
                        <a:rPr lang="en-US" sz="2400" baseline="0" dirty="0" smtClean="0">
                          <a:latin typeface="+mj-lt"/>
                        </a:rPr>
                        <a:t> &lt;5mg/L</a:t>
                      </a:r>
                      <a:endParaRPr lang="en-US" sz="2400" dirty="0">
                        <a:latin typeface="+mj-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lt1"/>
                          </a:solidFill>
                          <a:latin typeface="+mj-lt"/>
                          <a:ea typeface="+mn-ea"/>
                          <a:cs typeface="+mn-cs"/>
                        </a:rPr>
                        <a:t>Freq</a:t>
                      </a:r>
                      <a:r>
                        <a:rPr lang="en-US" sz="2400" b="1" kern="1200" baseline="0" dirty="0" smtClean="0">
                          <a:solidFill>
                            <a:schemeClr val="lt1"/>
                          </a:solidFill>
                          <a:latin typeface="+mj-lt"/>
                          <a:ea typeface="+mn-ea"/>
                          <a:cs typeface="+mn-cs"/>
                        </a:rPr>
                        <a:t> </a:t>
                      </a:r>
                      <a:r>
                        <a:rPr lang="en-US" sz="2400" b="1" kern="1200" baseline="0" dirty="0" err="1" smtClean="0">
                          <a:solidFill>
                            <a:schemeClr val="lt1"/>
                          </a:solidFill>
                          <a:latin typeface="+mj-lt"/>
                          <a:ea typeface="+mn-ea"/>
                          <a:cs typeface="+mn-cs"/>
                        </a:rPr>
                        <a:t>Diel</a:t>
                      </a:r>
                      <a:r>
                        <a:rPr lang="en-US" sz="2400" b="1" kern="1200" baseline="0" dirty="0" smtClean="0">
                          <a:solidFill>
                            <a:schemeClr val="lt1"/>
                          </a:solidFill>
                          <a:latin typeface="+mj-lt"/>
                          <a:ea typeface="+mn-ea"/>
                          <a:cs typeface="+mn-cs"/>
                        </a:rPr>
                        <a:t> </a:t>
                      </a:r>
                      <a:r>
                        <a:rPr lang="el-GR" sz="2400" b="1" kern="1200" baseline="0" dirty="0" smtClean="0">
                          <a:solidFill>
                            <a:schemeClr val="lt1"/>
                          </a:solidFill>
                          <a:latin typeface="+mj-lt"/>
                          <a:ea typeface="+mn-ea"/>
                          <a:cs typeface="+mn-cs"/>
                        </a:rPr>
                        <a:t>Δ</a:t>
                      </a:r>
                      <a:r>
                        <a:rPr lang="en-US" sz="2400" b="1" kern="1200" baseline="0" dirty="0" smtClean="0">
                          <a:solidFill>
                            <a:schemeClr val="lt1"/>
                          </a:solidFill>
                          <a:latin typeface="+mj-lt"/>
                          <a:ea typeface="+mn-ea"/>
                          <a:cs typeface="+mn-cs"/>
                        </a:rPr>
                        <a:t> &gt;3mg/L</a:t>
                      </a:r>
                      <a:endParaRPr lang="en-US" sz="2400" b="1" kern="1200" dirty="0" smtClean="0">
                        <a:solidFill>
                          <a:schemeClr val="lt1"/>
                        </a:solidFill>
                        <a:latin typeface="+mj-lt"/>
                        <a:ea typeface="+mn-ea"/>
                        <a:cs typeface="+mn-cs"/>
                      </a:endParaRPr>
                    </a:p>
                  </a:txBody>
                  <a:tcPr anchor="ctr"/>
                </a:tc>
                <a:tc>
                  <a:txBody>
                    <a:bodyPr/>
                    <a:lstStyle/>
                    <a:p>
                      <a:pPr algn="ctr"/>
                      <a:r>
                        <a:rPr lang="en-US" sz="2400" b="1" kern="1200" dirty="0" smtClean="0">
                          <a:solidFill>
                            <a:schemeClr val="lt1"/>
                          </a:solidFill>
                          <a:latin typeface="+mj-lt"/>
                          <a:ea typeface="+mn-ea"/>
                          <a:cs typeface="+mn-cs"/>
                        </a:rPr>
                        <a:t>Freq</a:t>
                      </a:r>
                      <a:r>
                        <a:rPr lang="en-US" sz="2400" b="1" kern="1200" baseline="0" dirty="0" smtClean="0">
                          <a:solidFill>
                            <a:schemeClr val="lt1"/>
                          </a:solidFill>
                          <a:latin typeface="+mj-lt"/>
                          <a:ea typeface="+mn-ea"/>
                          <a:cs typeface="+mn-cs"/>
                        </a:rPr>
                        <a:t> DO Readings</a:t>
                      </a:r>
                    </a:p>
                    <a:p>
                      <a:pPr algn="ctr"/>
                      <a:r>
                        <a:rPr lang="en-US" sz="2400" b="1" kern="1200" baseline="0" dirty="0" smtClean="0">
                          <a:solidFill>
                            <a:schemeClr val="lt1"/>
                          </a:solidFill>
                          <a:latin typeface="+mj-lt"/>
                          <a:ea typeface="+mn-ea"/>
                          <a:cs typeface="+mn-cs"/>
                        </a:rPr>
                        <a:t>&lt;4mg/L</a:t>
                      </a:r>
                      <a:endParaRPr lang="en-US" sz="2400" dirty="0">
                        <a:latin typeface="+mj-lt"/>
                      </a:endParaRPr>
                    </a:p>
                  </a:txBody>
                  <a:tcPr anchor="ctr"/>
                </a:tc>
              </a:tr>
              <a:tr h="370840">
                <a:tc>
                  <a:txBody>
                    <a:bodyPr/>
                    <a:lstStyle/>
                    <a:p>
                      <a:pPr algn="ctr" fontAlgn="b"/>
                      <a:r>
                        <a:rPr lang="en-US" sz="1800" b="0" i="0" u="none" strike="noStrike" dirty="0">
                          <a:solidFill>
                            <a:srgbClr val="000000"/>
                          </a:solidFill>
                          <a:latin typeface="+mj-lt"/>
                        </a:rPr>
                        <a:t>Montgomery</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800" b="0" i="0" u="none" strike="noStrike" dirty="0">
                          <a:solidFill>
                            <a:srgbClr val="000000"/>
                          </a:solidFill>
                          <a:latin typeface="+mj-lt"/>
                        </a:rPr>
                        <a:t>3.41</a:t>
                      </a:r>
                    </a:p>
                  </a:txBody>
                  <a:tcPr marL="9525" marR="9525" marT="9525" marB="0" anchor="ctr"/>
                </a:tc>
                <a:tc>
                  <a:txBody>
                    <a:bodyPr/>
                    <a:lstStyle/>
                    <a:p>
                      <a:pPr algn="ctr" fontAlgn="b"/>
                      <a:r>
                        <a:rPr lang="en-US" sz="1800" b="0" i="0" u="none" strike="noStrike">
                          <a:solidFill>
                            <a:srgbClr val="000000"/>
                          </a:solidFill>
                          <a:latin typeface="+mj-lt"/>
                        </a:rPr>
                        <a:t>29.12</a:t>
                      </a:r>
                    </a:p>
                  </a:txBody>
                  <a:tcPr marL="9525" marR="9525" marT="9525" marB="0" anchor="ctr"/>
                </a:tc>
                <a:tc>
                  <a:txBody>
                    <a:bodyPr/>
                    <a:lstStyle/>
                    <a:p>
                      <a:pPr algn="ctr" fontAlgn="b"/>
                      <a:r>
                        <a:rPr lang="en-US" sz="1800" b="0" i="0" u="none" strike="noStrike">
                          <a:solidFill>
                            <a:srgbClr val="000000"/>
                          </a:solidFill>
                          <a:latin typeface="+mj-lt"/>
                        </a:rPr>
                        <a:t>3.16</a:t>
                      </a:r>
                    </a:p>
                  </a:txBody>
                  <a:tcPr marL="9525" marR="9525" marT="9525" marB="0" anchor="ctr"/>
                </a:tc>
              </a:tr>
              <a:tr h="370840">
                <a:tc>
                  <a:txBody>
                    <a:bodyPr/>
                    <a:lstStyle/>
                    <a:p>
                      <a:pPr algn="ctr" fontAlgn="b"/>
                      <a:r>
                        <a:rPr lang="en-US" sz="1800" b="0" i="0" u="none" strike="noStrike" dirty="0">
                          <a:solidFill>
                            <a:srgbClr val="000000"/>
                          </a:solidFill>
                          <a:latin typeface="+mj-lt"/>
                        </a:rPr>
                        <a:t>Willow Island</a:t>
                      </a: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800" b="0" i="0" u="none" strike="noStrike" dirty="0">
                          <a:solidFill>
                            <a:srgbClr val="000000"/>
                          </a:solidFill>
                          <a:latin typeface="+mj-lt"/>
                        </a:rPr>
                        <a:t>2.25</a:t>
                      </a:r>
                    </a:p>
                  </a:txBody>
                  <a:tcPr marL="9525" marR="9525" marT="9525" marB="0" anchor="ctr"/>
                </a:tc>
                <a:tc>
                  <a:txBody>
                    <a:bodyPr/>
                    <a:lstStyle/>
                    <a:p>
                      <a:pPr algn="ctr" fontAlgn="b"/>
                      <a:r>
                        <a:rPr lang="en-US" sz="1800" b="0" i="0" u="none" strike="noStrike" dirty="0">
                          <a:solidFill>
                            <a:srgbClr val="000000"/>
                          </a:solidFill>
                          <a:latin typeface="+mj-lt"/>
                        </a:rPr>
                        <a:t>17.99</a:t>
                      </a:r>
                    </a:p>
                  </a:txBody>
                  <a:tcPr marL="9525" marR="9525" marT="9525" marB="0" anchor="ctr"/>
                </a:tc>
                <a:tc>
                  <a:txBody>
                    <a:bodyPr/>
                    <a:lstStyle/>
                    <a:p>
                      <a:pPr algn="ctr" fontAlgn="b"/>
                      <a:r>
                        <a:rPr lang="en-US" sz="1800" b="0" i="0" u="none" strike="noStrike">
                          <a:solidFill>
                            <a:srgbClr val="000000"/>
                          </a:solidFill>
                          <a:latin typeface="+mj-lt"/>
                        </a:rPr>
                        <a:t>1.19</a:t>
                      </a:r>
                    </a:p>
                  </a:txBody>
                  <a:tcPr marL="9525" marR="9525" marT="9525" marB="0" anchor="ctr"/>
                </a:tc>
              </a:tr>
              <a:tr h="370840">
                <a:tc>
                  <a:txBody>
                    <a:bodyPr/>
                    <a:lstStyle/>
                    <a:p>
                      <a:pPr algn="ctr" fontAlgn="b"/>
                      <a:r>
                        <a:rPr lang="en-US" sz="1800" b="0" i="0" u="none" strike="noStrike">
                          <a:solidFill>
                            <a:srgbClr val="000000"/>
                          </a:solidFill>
                          <a:latin typeface="+mj-lt"/>
                        </a:rPr>
                        <a:t>Belleville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dirty="0">
                          <a:solidFill>
                            <a:srgbClr val="000000"/>
                          </a:solidFill>
                          <a:latin typeface="+mj-lt"/>
                        </a:rPr>
                        <a:t>5.45</a:t>
                      </a:r>
                    </a:p>
                  </a:txBody>
                  <a:tcPr marL="9525" marR="9525" marT="9525" marB="0" anchor="ctr"/>
                </a:tc>
                <a:tc>
                  <a:txBody>
                    <a:bodyPr/>
                    <a:lstStyle/>
                    <a:p>
                      <a:pPr algn="ctr" fontAlgn="b"/>
                      <a:r>
                        <a:rPr lang="en-US" sz="1800" b="0" i="0" u="none" strike="noStrike" dirty="0">
                          <a:solidFill>
                            <a:srgbClr val="000000"/>
                          </a:solidFill>
                          <a:latin typeface="+mj-lt"/>
                        </a:rPr>
                        <a:t>19.34</a:t>
                      </a:r>
                    </a:p>
                  </a:txBody>
                  <a:tcPr marL="9525" marR="9525" marT="9525" marB="0" anchor="ctr"/>
                </a:tc>
                <a:tc>
                  <a:txBody>
                    <a:bodyPr/>
                    <a:lstStyle/>
                    <a:p>
                      <a:pPr algn="ctr" fontAlgn="b"/>
                      <a:r>
                        <a:rPr lang="en-US" sz="1800" b="0" i="0" u="none" strike="noStrike">
                          <a:solidFill>
                            <a:srgbClr val="000000"/>
                          </a:solidFill>
                          <a:latin typeface="+mj-lt"/>
                        </a:rPr>
                        <a:t>3.92</a:t>
                      </a:r>
                    </a:p>
                  </a:txBody>
                  <a:tcPr marL="9525" marR="9525" marT="9525" marB="0" anchor="ctr"/>
                </a:tc>
              </a:tr>
              <a:tr h="370840">
                <a:tc>
                  <a:txBody>
                    <a:bodyPr/>
                    <a:lstStyle/>
                    <a:p>
                      <a:pPr algn="ctr" fontAlgn="b"/>
                      <a:r>
                        <a:rPr lang="en-US" sz="1800" b="0" i="0" u="none" strike="noStrike">
                          <a:solidFill>
                            <a:srgbClr val="000000"/>
                          </a:solidFill>
                          <a:latin typeface="+mj-lt"/>
                        </a:rPr>
                        <a:t>Racine</a:t>
                      </a:r>
                    </a:p>
                  </a:txBody>
                  <a:tcPr marL="9525" marR="9525" marT="9525" marB="0" anchor="ctr"/>
                </a:tc>
                <a:tc>
                  <a:txBody>
                    <a:bodyPr/>
                    <a:lstStyle/>
                    <a:p>
                      <a:pPr algn="ctr" fontAlgn="b"/>
                      <a:r>
                        <a:rPr lang="en-US" sz="1800" b="0" i="0" u="none" strike="noStrike">
                          <a:solidFill>
                            <a:srgbClr val="000000"/>
                          </a:solidFill>
                          <a:latin typeface="+mj-lt"/>
                        </a:rPr>
                        <a:t>2015</a:t>
                      </a:r>
                    </a:p>
                  </a:txBody>
                  <a:tcPr marL="9525" marR="9525" marT="9525" marB="0" anchor="ctr"/>
                </a:tc>
                <a:tc>
                  <a:txBody>
                    <a:bodyPr/>
                    <a:lstStyle/>
                    <a:p>
                      <a:pPr algn="ctr" fontAlgn="b"/>
                      <a:r>
                        <a:rPr lang="en-US" sz="1800" b="0" i="0" u="none" strike="noStrike" dirty="0">
                          <a:solidFill>
                            <a:srgbClr val="000000"/>
                          </a:solidFill>
                          <a:latin typeface="+mj-lt"/>
                        </a:rPr>
                        <a:t>4.68</a:t>
                      </a:r>
                    </a:p>
                  </a:txBody>
                  <a:tcPr marL="9525" marR="9525" marT="9525" marB="0" anchor="ctr"/>
                </a:tc>
                <a:tc>
                  <a:txBody>
                    <a:bodyPr/>
                    <a:lstStyle/>
                    <a:p>
                      <a:pPr algn="ctr" fontAlgn="b"/>
                      <a:r>
                        <a:rPr lang="en-US" sz="1800" b="0" i="0" u="none" strike="noStrike" dirty="0">
                          <a:solidFill>
                            <a:srgbClr val="000000"/>
                          </a:solidFill>
                          <a:latin typeface="+mj-lt"/>
                        </a:rPr>
                        <a:t>9.84</a:t>
                      </a:r>
                    </a:p>
                  </a:txBody>
                  <a:tcPr marL="9525" marR="9525" marT="9525" marB="0" anchor="ctr"/>
                </a:tc>
                <a:tc>
                  <a:txBody>
                    <a:bodyPr/>
                    <a:lstStyle/>
                    <a:p>
                      <a:pPr algn="ctr" fontAlgn="b"/>
                      <a:r>
                        <a:rPr lang="en-US" sz="1800" b="0" i="0" u="none" strike="noStrike">
                          <a:solidFill>
                            <a:srgbClr val="000000"/>
                          </a:solidFill>
                          <a:latin typeface="+mj-lt"/>
                        </a:rPr>
                        <a:t>0.73</a:t>
                      </a:r>
                    </a:p>
                  </a:txBody>
                  <a:tcPr marL="9525" marR="9525" marT="9525" marB="0" anchor="ctr"/>
                </a:tc>
              </a:tr>
              <a:tr h="370840">
                <a:tc>
                  <a:txBody>
                    <a:bodyPr/>
                    <a:lstStyle/>
                    <a:p>
                      <a:pPr algn="ctr" fontAlgn="b"/>
                      <a:r>
                        <a:rPr lang="en-US" sz="1800" b="0" i="0" u="none" strike="noStrike">
                          <a:solidFill>
                            <a:srgbClr val="000000"/>
                          </a:solidFill>
                          <a:latin typeface="+mj-lt"/>
                        </a:rPr>
                        <a:t>Greenup</a:t>
                      </a:r>
                    </a:p>
                  </a:txBody>
                  <a:tcPr marL="9525" marR="9525" marT="9525" marB="0" anchor="ctr"/>
                </a:tc>
                <a:tc>
                  <a:txBody>
                    <a:bodyPr/>
                    <a:lstStyle/>
                    <a:p>
                      <a:pPr algn="ctr" fontAlgn="b"/>
                      <a:r>
                        <a:rPr lang="en-US" sz="1800" b="0" i="0" u="none" strike="noStrike">
                          <a:solidFill>
                            <a:srgbClr val="000000"/>
                          </a:solidFill>
                          <a:latin typeface="+mj-lt"/>
                        </a:rPr>
                        <a:t>2016</a:t>
                      </a:r>
                    </a:p>
                  </a:txBody>
                  <a:tcPr marL="9525" marR="9525" marT="9525" marB="0" anchor="ctr"/>
                </a:tc>
                <a:tc>
                  <a:txBody>
                    <a:bodyPr/>
                    <a:lstStyle/>
                    <a:p>
                      <a:pPr algn="ctr" fontAlgn="b"/>
                      <a:r>
                        <a:rPr lang="en-US" sz="1800" b="0" i="0" u="none" strike="noStrike" dirty="0">
                          <a:solidFill>
                            <a:srgbClr val="000000"/>
                          </a:solidFill>
                          <a:latin typeface="+mj-lt"/>
                        </a:rPr>
                        <a:t>6.22</a:t>
                      </a:r>
                    </a:p>
                  </a:txBody>
                  <a:tcPr marL="9525" marR="9525" marT="9525" marB="0" anchor="ctr"/>
                </a:tc>
                <a:tc>
                  <a:txBody>
                    <a:bodyPr/>
                    <a:lstStyle/>
                    <a:p>
                      <a:pPr algn="ctr" fontAlgn="b"/>
                      <a:r>
                        <a:rPr lang="en-US" sz="1800" b="0" i="0" u="none" strike="noStrike" dirty="0">
                          <a:solidFill>
                            <a:srgbClr val="000000"/>
                          </a:solidFill>
                          <a:latin typeface="+mj-lt"/>
                        </a:rPr>
                        <a:t>32.81</a:t>
                      </a:r>
                    </a:p>
                  </a:txBody>
                  <a:tcPr marL="9525" marR="9525" marT="9525" marB="0" anchor="ctr"/>
                </a:tc>
                <a:tc>
                  <a:txBody>
                    <a:bodyPr/>
                    <a:lstStyle/>
                    <a:p>
                      <a:pPr algn="ctr" fontAlgn="b"/>
                      <a:r>
                        <a:rPr lang="en-US" sz="1800" b="0" i="0" u="none" strike="noStrike">
                          <a:solidFill>
                            <a:srgbClr val="000000"/>
                          </a:solidFill>
                          <a:latin typeface="+mj-lt"/>
                        </a:rPr>
                        <a:t>1.87</a:t>
                      </a:r>
                    </a:p>
                  </a:txBody>
                  <a:tcPr marL="9525" marR="9525" marT="9525" marB="0" anchor="ctr"/>
                </a:tc>
              </a:tr>
              <a:tr h="370840">
                <a:tc>
                  <a:txBody>
                    <a:bodyPr/>
                    <a:lstStyle/>
                    <a:p>
                      <a:pPr algn="ctr" fontAlgn="b"/>
                      <a:r>
                        <a:rPr lang="en-US" sz="1800" b="0" i="0" u="none" strike="noStrike">
                          <a:solidFill>
                            <a:srgbClr val="000000"/>
                          </a:solidFill>
                          <a:latin typeface="+mj-lt"/>
                        </a:rPr>
                        <a:t>Markland</a:t>
                      </a:r>
                    </a:p>
                  </a:txBody>
                  <a:tcPr marL="9525" marR="9525" marT="9525" marB="0" anchor="ctr"/>
                </a:tc>
                <a:tc>
                  <a:txBody>
                    <a:bodyPr/>
                    <a:lstStyle/>
                    <a:p>
                      <a:pPr algn="ctr" fontAlgn="b"/>
                      <a:r>
                        <a:rPr lang="en-US" sz="1800" b="0" i="0" u="none" strike="noStrike">
                          <a:solidFill>
                            <a:srgbClr val="000000"/>
                          </a:solidFill>
                          <a:latin typeface="+mj-lt"/>
                        </a:rPr>
                        <a:t>2014</a:t>
                      </a:r>
                    </a:p>
                  </a:txBody>
                  <a:tcPr marL="9525" marR="9525" marT="9525" marB="0" anchor="ctr"/>
                </a:tc>
                <a:tc>
                  <a:txBody>
                    <a:bodyPr/>
                    <a:lstStyle/>
                    <a:p>
                      <a:pPr algn="ctr" fontAlgn="b"/>
                      <a:r>
                        <a:rPr lang="en-US" sz="1800" b="0" i="0" u="none" strike="noStrike" dirty="0">
                          <a:solidFill>
                            <a:srgbClr val="000000"/>
                          </a:solidFill>
                          <a:latin typeface="+mj-lt"/>
                        </a:rPr>
                        <a:t>0.00</a:t>
                      </a:r>
                    </a:p>
                  </a:txBody>
                  <a:tcPr marL="9525" marR="9525" marT="9525" marB="0" anchor="ctr"/>
                </a:tc>
                <a:tc>
                  <a:txBody>
                    <a:bodyPr/>
                    <a:lstStyle/>
                    <a:p>
                      <a:pPr algn="ctr" fontAlgn="b"/>
                      <a:r>
                        <a:rPr lang="en-US" sz="1800" b="0" i="0" u="none" strike="noStrike" dirty="0">
                          <a:solidFill>
                            <a:srgbClr val="000000"/>
                          </a:solidFill>
                          <a:latin typeface="+mj-lt"/>
                        </a:rPr>
                        <a:t>3.36</a:t>
                      </a:r>
                    </a:p>
                  </a:txBody>
                  <a:tcPr marL="9525" marR="9525" marT="9525" marB="0" anchor="ctr"/>
                </a:tc>
                <a:tc>
                  <a:txBody>
                    <a:bodyPr/>
                    <a:lstStyle/>
                    <a:p>
                      <a:pPr algn="ctr" fontAlgn="b"/>
                      <a:r>
                        <a:rPr lang="en-US" sz="1800" b="0" i="0" u="none" strike="noStrike">
                          <a:solidFill>
                            <a:srgbClr val="000000"/>
                          </a:solidFill>
                          <a:latin typeface="+mj-lt"/>
                        </a:rPr>
                        <a:t>0.28</a:t>
                      </a:r>
                    </a:p>
                  </a:txBody>
                  <a:tcPr marL="9525" marR="9525" marT="9525" marB="0" anchor="ctr"/>
                </a:tc>
              </a:tr>
              <a:tr h="370840">
                <a:tc>
                  <a:txBody>
                    <a:bodyPr/>
                    <a:lstStyle/>
                    <a:p>
                      <a:pPr algn="ctr" fontAlgn="b"/>
                      <a:r>
                        <a:rPr lang="en-US" sz="1800" b="0" i="0" u="none" strike="noStrike">
                          <a:solidFill>
                            <a:srgbClr val="000000"/>
                          </a:solidFill>
                          <a:latin typeface="+mj-lt"/>
                        </a:rPr>
                        <a:t>McAlpine</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a:solidFill>
                            <a:srgbClr val="000000"/>
                          </a:solidFill>
                          <a:latin typeface="+mj-lt"/>
                        </a:rPr>
                        <a:t>0.19</a:t>
                      </a:r>
                    </a:p>
                  </a:txBody>
                  <a:tcPr marL="9525" marR="9525" marT="9525" marB="0" anchor="ctr"/>
                </a:tc>
                <a:tc>
                  <a:txBody>
                    <a:bodyPr/>
                    <a:lstStyle/>
                    <a:p>
                      <a:pPr algn="ctr" fontAlgn="b"/>
                      <a:r>
                        <a:rPr lang="en-US" sz="1800" b="0" i="0" u="none" strike="noStrike" dirty="0">
                          <a:solidFill>
                            <a:srgbClr val="000000"/>
                          </a:solidFill>
                          <a:latin typeface="+mj-lt"/>
                        </a:rPr>
                        <a:t>1.32</a:t>
                      </a:r>
                    </a:p>
                  </a:txBody>
                  <a:tcPr marL="9525" marR="9525" marT="9525" marB="0" anchor="ctr"/>
                </a:tc>
                <a:tc>
                  <a:txBody>
                    <a:bodyPr/>
                    <a:lstStyle/>
                    <a:p>
                      <a:pPr algn="ctr" fontAlgn="b"/>
                      <a:r>
                        <a:rPr lang="en-US" sz="1800" b="0" i="0" u="none" strike="noStrike" dirty="0">
                          <a:solidFill>
                            <a:srgbClr val="000000"/>
                          </a:solidFill>
                          <a:latin typeface="+mj-lt"/>
                        </a:rPr>
                        <a:t>0.08</a:t>
                      </a:r>
                    </a:p>
                  </a:txBody>
                  <a:tcPr marL="9525" marR="9525" marT="9525" marB="0" anchor="ctr"/>
                </a:tc>
              </a:tr>
              <a:tr h="370840">
                <a:tc>
                  <a:txBody>
                    <a:bodyPr/>
                    <a:lstStyle/>
                    <a:p>
                      <a:pPr algn="ctr" fontAlgn="b"/>
                      <a:r>
                        <a:rPr lang="en-US" sz="1800" b="0" i="0" u="none" strike="noStrike" dirty="0" err="1">
                          <a:solidFill>
                            <a:srgbClr val="000000"/>
                          </a:solidFill>
                          <a:latin typeface="+mj-lt"/>
                        </a:rPr>
                        <a:t>Cannelton</a:t>
                      </a:r>
                      <a:endParaRPr lang="en-US" sz="1800" b="0" i="0" u="none" strike="noStrike" dirty="0">
                        <a:solidFill>
                          <a:srgbClr val="000000"/>
                        </a:solidFill>
                        <a:latin typeface="+mj-lt"/>
                      </a:endParaRPr>
                    </a:p>
                  </a:txBody>
                  <a:tcPr marL="9525" marR="9525" marT="9525" marB="0" anchor="ctr"/>
                </a:tc>
                <a:tc>
                  <a:txBody>
                    <a:bodyPr/>
                    <a:lstStyle/>
                    <a:p>
                      <a:pPr algn="ctr" fontAlgn="b"/>
                      <a:r>
                        <a:rPr lang="en-US" sz="1800" b="0" i="0" u="none" strike="noStrike" dirty="0">
                          <a:solidFill>
                            <a:srgbClr val="000000"/>
                          </a:solidFill>
                          <a:latin typeface="+mj-lt"/>
                        </a:rPr>
                        <a:t>2016</a:t>
                      </a:r>
                    </a:p>
                  </a:txBody>
                  <a:tcPr marL="9525" marR="9525" marT="9525" marB="0" anchor="ctr"/>
                </a:tc>
                <a:tc>
                  <a:txBody>
                    <a:bodyPr/>
                    <a:lstStyle/>
                    <a:p>
                      <a:pPr algn="ctr" fontAlgn="b"/>
                      <a:r>
                        <a:rPr lang="en-US" sz="1800" b="0" i="0" u="none" strike="noStrike" dirty="0" smtClean="0">
                          <a:solidFill>
                            <a:srgbClr val="000000"/>
                          </a:solidFill>
                          <a:latin typeface="+mj-lt"/>
                        </a:rPr>
                        <a:t>3.35</a:t>
                      </a:r>
                      <a:endParaRPr lang="en-US" sz="1800" b="0" i="0" u="none" strike="noStrike" dirty="0">
                        <a:solidFill>
                          <a:srgbClr val="000000"/>
                        </a:solidFill>
                        <a:latin typeface="+mj-lt"/>
                      </a:endParaRPr>
                    </a:p>
                  </a:txBody>
                  <a:tcPr marL="9525" marR="9525" marT="9525" marB="0" anchor="ctr"/>
                </a:tc>
                <a:tc>
                  <a:txBody>
                    <a:bodyPr/>
                    <a:lstStyle/>
                    <a:p>
                      <a:pPr algn="ctr" fontAlgn="b"/>
                      <a:r>
                        <a:rPr lang="en-US" sz="1800" b="0" i="0" u="none" strike="noStrike" dirty="0" smtClean="0">
                          <a:solidFill>
                            <a:srgbClr val="000000"/>
                          </a:solidFill>
                          <a:latin typeface="+mj-lt"/>
                        </a:rPr>
                        <a:t>5.41</a:t>
                      </a:r>
                      <a:endParaRPr lang="en-US" sz="1800" b="0" i="0" u="none" strike="noStrike" dirty="0">
                        <a:solidFill>
                          <a:srgbClr val="000000"/>
                        </a:solidFill>
                        <a:latin typeface="+mj-lt"/>
                      </a:endParaRPr>
                    </a:p>
                  </a:txBody>
                  <a:tcPr marL="9525" marR="9525" marT="9525" marB="0" anchor="ctr"/>
                </a:tc>
                <a:tc>
                  <a:txBody>
                    <a:bodyPr/>
                    <a:lstStyle/>
                    <a:p>
                      <a:pPr algn="ctr" fontAlgn="b"/>
                      <a:r>
                        <a:rPr lang="en-US" sz="1800" b="0" i="0" u="none" strike="noStrike" dirty="0">
                          <a:solidFill>
                            <a:srgbClr val="000000"/>
                          </a:solidFill>
                          <a:latin typeface="+mj-lt"/>
                        </a:rPr>
                        <a:t>0.05</a:t>
                      </a:r>
                    </a:p>
                  </a:txBody>
                  <a:tcPr marL="9525" marR="9525" marT="9525" marB="0" anchor="ctr"/>
                </a:tc>
              </a:tr>
              <a:tr h="370840">
                <a:tc>
                  <a:txBody>
                    <a:bodyPr/>
                    <a:lstStyle/>
                    <a:p>
                      <a:pPr algn="ctr" fontAlgn="b"/>
                      <a:r>
                        <a:rPr lang="en-US" sz="1800" b="0" i="0" u="none" strike="noStrike">
                          <a:solidFill>
                            <a:srgbClr val="000000"/>
                          </a:solidFill>
                          <a:latin typeface="+mj-lt"/>
                        </a:rPr>
                        <a:t>J.T. Myers</a:t>
                      </a:r>
                    </a:p>
                  </a:txBody>
                  <a:tcPr marL="9525" marR="9525" marT="9525" marB="0" anchor="ctr"/>
                </a:tc>
                <a:tc>
                  <a:txBody>
                    <a:bodyPr/>
                    <a:lstStyle/>
                    <a:p>
                      <a:pPr algn="ctr" fontAlgn="b"/>
                      <a:r>
                        <a:rPr lang="en-US" sz="1800" b="0" i="0" u="none" strike="noStrike" dirty="0">
                          <a:solidFill>
                            <a:srgbClr val="000000"/>
                          </a:solidFill>
                          <a:latin typeface="+mj-lt"/>
                        </a:rPr>
                        <a:t>2015</a:t>
                      </a:r>
                    </a:p>
                  </a:txBody>
                  <a:tcPr marL="9525" marR="9525" marT="9525" marB="0" anchor="ctr"/>
                </a:tc>
                <a:tc>
                  <a:txBody>
                    <a:bodyPr/>
                    <a:lstStyle/>
                    <a:p>
                      <a:pPr algn="ctr" fontAlgn="b"/>
                      <a:r>
                        <a:rPr lang="en-US" sz="1800" b="0" i="0" u="none" strike="noStrike">
                          <a:solidFill>
                            <a:srgbClr val="000000"/>
                          </a:solidFill>
                          <a:latin typeface="+mj-lt"/>
                        </a:rPr>
                        <a:t>0.47</a:t>
                      </a:r>
                    </a:p>
                  </a:txBody>
                  <a:tcPr marL="9525" marR="9525" marT="9525" marB="0" anchor="ctr"/>
                </a:tc>
                <a:tc>
                  <a:txBody>
                    <a:bodyPr/>
                    <a:lstStyle/>
                    <a:p>
                      <a:pPr algn="ctr" fontAlgn="b"/>
                      <a:r>
                        <a:rPr lang="en-US" sz="1800" b="0" i="0" u="none" strike="noStrike" dirty="0">
                          <a:solidFill>
                            <a:srgbClr val="000000"/>
                          </a:solidFill>
                          <a:latin typeface="+mj-lt"/>
                        </a:rPr>
                        <a:t>21.41</a:t>
                      </a:r>
                    </a:p>
                  </a:txBody>
                  <a:tcPr marL="9525" marR="9525" marT="9525" marB="0" anchor="ctr"/>
                </a:tc>
                <a:tc>
                  <a:txBody>
                    <a:bodyPr/>
                    <a:lstStyle/>
                    <a:p>
                      <a:pPr algn="ctr" fontAlgn="b"/>
                      <a:r>
                        <a:rPr lang="en-US" sz="1800" b="0" i="0" u="none" strike="noStrike" dirty="0">
                          <a:solidFill>
                            <a:srgbClr val="000000"/>
                          </a:solidFill>
                          <a:latin typeface="+mj-lt"/>
                        </a:rPr>
                        <a:t>0.45</a:t>
                      </a:r>
                    </a:p>
                  </a:txBody>
                  <a:tcPr marL="9525" marR="9525" marT="9525" marB="0" anchor="ctr"/>
                </a:tc>
              </a:tr>
              <a:tr h="370840">
                <a:tc>
                  <a:txBody>
                    <a:bodyPr/>
                    <a:lstStyle/>
                    <a:p>
                      <a:pPr algn="ctr" fontAlgn="b"/>
                      <a:r>
                        <a:rPr lang="en-US" sz="1800" b="0" i="0" u="none" strike="noStrike" dirty="0">
                          <a:solidFill>
                            <a:srgbClr val="000000"/>
                          </a:solidFill>
                          <a:latin typeface="+mj-lt"/>
                        </a:rPr>
                        <a:t>Olmsted</a:t>
                      </a:r>
                    </a:p>
                  </a:txBody>
                  <a:tcPr marL="9525" marR="9525" marT="9525" marB="0" anchor="ctr"/>
                </a:tc>
                <a:tc>
                  <a:txBody>
                    <a:bodyPr/>
                    <a:lstStyle/>
                    <a:p>
                      <a:pPr algn="ctr" fontAlgn="b"/>
                      <a:r>
                        <a:rPr lang="en-US" sz="1800" b="0" i="0" u="none" strike="noStrike" dirty="0">
                          <a:solidFill>
                            <a:srgbClr val="000000"/>
                          </a:solidFill>
                          <a:latin typeface="+mj-lt"/>
                        </a:rPr>
                        <a:t>2014</a:t>
                      </a:r>
                    </a:p>
                  </a:txBody>
                  <a:tcPr marL="9525" marR="9525" marT="9525" marB="0" anchor="ctr"/>
                </a:tc>
                <a:tc>
                  <a:txBody>
                    <a:bodyPr/>
                    <a:lstStyle/>
                    <a:p>
                      <a:pPr algn="ctr" fontAlgn="b"/>
                      <a:r>
                        <a:rPr lang="en-US" sz="1800" b="0" i="0" u="none" strike="noStrike">
                          <a:solidFill>
                            <a:srgbClr val="000000"/>
                          </a:solidFill>
                          <a:latin typeface="+mj-lt"/>
                        </a:rPr>
                        <a:t>0.00</a:t>
                      </a:r>
                    </a:p>
                  </a:txBody>
                  <a:tcPr marL="9525" marR="9525" marT="9525" marB="0" anchor="ctr"/>
                </a:tc>
                <a:tc>
                  <a:txBody>
                    <a:bodyPr/>
                    <a:lstStyle/>
                    <a:p>
                      <a:pPr algn="ctr" fontAlgn="b"/>
                      <a:r>
                        <a:rPr lang="en-US" sz="1800" b="0" i="0" u="none" strike="noStrike">
                          <a:solidFill>
                            <a:srgbClr val="000000"/>
                          </a:solidFill>
                          <a:latin typeface="+mj-lt"/>
                        </a:rPr>
                        <a:t>0.92</a:t>
                      </a:r>
                    </a:p>
                  </a:txBody>
                  <a:tcPr marL="9525" marR="9525" marT="9525" marB="0" anchor="ctr"/>
                </a:tc>
                <a:tc>
                  <a:txBody>
                    <a:bodyPr/>
                    <a:lstStyle/>
                    <a:p>
                      <a:pPr algn="ctr" fontAlgn="b"/>
                      <a:r>
                        <a:rPr lang="en-US" sz="1800" b="0" i="0" u="none" strike="noStrike" dirty="0">
                          <a:solidFill>
                            <a:srgbClr val="000000"/>
                          </a:solidFill>
                          <a:latin typeface="+mj-lt"/>
                        </a:rPr>
                        <a:t>0.00</a:t>
                      </a:r>
                    </a:p>
                  </a:txBody>
                  <a:tcPr marL="9525" marR="9525" marT="9525" marB="0" anchor="ct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sz="half" idx="1"/>
          </p:nvPr>
        </p:nvPicPr>
        <p:blipFill>
          <a:blip r:embed="rId2" cstate="print"/>
          <a:srcRect/>
          <a:stretch>
            <a:fillRect/>
          </a:stretch>
        </p:blipFill>
        <p:spPr bwMode="auto">
          <a:xfrm>
            <a:off x="1368536" y="1447800"/>
            <a:ext cx="6346112" cy="4759584"/>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Productivity </a:t>
            </a:r>
            <a:r>
              <a:rPr lang="en-US" dirty="0" err="1" smtClean="0"/>
              <a:t>vs</a:t>
            </a:r>
            <a:r>
              <a:rPr lang="en-US" dirty="0" smtClean="0"/>
              <a:t> DO</a:t>
            </a:r>
            <a:endParaRPr lang="en-US" dirty="0"/>
          </a:p>
        </p:txBody>
      </p:sp>
      <p:pic>
        <p:nvPicPr>
          <p:cNvPr id="2050" name="Picture 2"/>
          <p:cNvPicPr>
            <a:picLocks noGrp="1" noChangeAspect="1" noChangeArrowheads="1"/>
          </p:cNvPicPr>
          <p:nvPr>
            <p:ph sz="half" idx="2"/>
          </p:nvPr>
        </p:nvPicPr>
        <p:blipFill>
          <a:blip r:embed="rId3" cstate="print"/>
          <a:srcRect/>
          <a:stretch>
            <a:fillRect/>
          </a:stretch>
        </p:blipFill>
        <p:spPr bwMode="auto">
          <a:xfrm>
            <a:off x="1356248" y="1447800"/>
            <a:ext cx="6350000" cy="4762500"/>
          </a:xfrm>
          <a:prstGeom prst="rect">
            <a:avLst/>
          </a:prstGeom>
          <a:noFill/>
          <a:ln w="9525">
            <a:noFill/>
            <a:miter lim="800000"/>
            <a:headEnd/>
            <a:tailEnd/>
          </a:ln>
        </p:spPr>
      </p:pic>
      <p:sp>
        <p:nvSpPr>
          <p:cNvPr id="8" name="TextBox 7"/>
          <p:cNvSpPr txBox="1"/>
          <p:nvPr/>
        </p:nvSpPr>
        <p:spPr>
          <a:xfrm>
            <a:off x="2743200" y="6324600"/>
            <a:ext cx="4267200" cy="369332"/>
          </a:xfrm>
          <a:prstGeom prst="rect">
            <a:avLst/>
          </a:prstGeom>
          <a:noFill/>
        </p:spPr>
        <p:txBody>
          <a:bodyPr wrap="square" rtlCol="0">
            <a:spAutoFit/>
          </a:bodyPr>
          <a:lstStyle/>
          <a:p>
            <a:r>
              <a:rPr lang="en-US" dirty="0" smtClean="0"/>
              <a:t>ORSANCO Std = Daily Average &lt;5 mg/L</a:t>
            </a:r>
            <a:endParaRPr lang="en-US" dirty="0"/>
          </a:p>
        </p:txBody>
      </p:sp>
      <p:sp>
        <p:nvSpPr>
          <p:cNvPr id="9" name="TextBox 8"/>
          <p:cNvSpPr txBox="1"/>
          <p:nvPr/>
        </p:nvSpPr>
        <p:spPr>
          <a:xfrm>
            <a:off x="1143000" y="6324600"/>
            <a:ext cx="7086600" cy="369332"/>
          </a:xfrm>
          <a:prstGeom prst="rect">
            <a:avLst/>
          </a:prstGeom>
          <a:noFill/>
        </p:spPr>
        <p:txBody>
          <a:bodyPr wrap="square" rtlCol="0">
            <a:spAutoFit/>
          </a:bodyPr>
          <a:lstStyle/>
          <a:p>
            <a:r>
              <a:rPr lang="en-US" dirty="0" smtClean="0"/>
              <a:t>Daily Range &gt;3 mg/L - Found by Other Agencies to be Biologically Relevant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childTnLst>
                          </p:cTn>
                        </p:par>
                        <p:par>
                          <p:cTn id="9" fill="hold">
                            <p:stCondLst>
                              <p:cond delay="0"/>
                            </p:stCondLst>
                            <p:childTnLst>
                              <p:par>
                                <p:cTn id="10" presetID="1" presetClass="entr" presetSubtype="0" fill="hold" grpId="0" nodeType="afterEffect">
                                  <p:stCondLst>
                                    <p:cond delay="50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dirty="0" smtClean="0"/>
              <a:t>	…Selecting appropriate response variables requires further consideration. First, one should identify the designated use that is likely to be sensitive to increased N and P (e.g., aquatic life use support). Second, analysts should select an assessment endpoint that represents the designated use (e.g., health of the benthic macroinvertebrate community). Third, analysts should identify an appropriate measure of effect (US EPA 1998) for the selected assessment endpoint (e.g., a </a:t>
            </a:r>
            <a:r>
              <a:rPr lang="en-US" dirty="0" err="1" smtClean="0"/>
              <a:t>multimetric</a:t>
            </a:r>
            <a:r>
              <a:rPr lang="en-US" dirty="0" smtClean="0"/>
              <a:t> index value). In general, the most appropriate response variable both measures whether the designated use of the </a:t>
            </a:r>
            <a:r>
              <a:rPr lang="en-US" dirty="0" err="1" smtClean="0"/>
              <a:t>waterbody</a:t>
            </a:r>
            <a:r>
              <a:rPr lang="en-US" dirty="0" smtClean="0"/>
              <a:t> is supported and responds to changes in N and P concentration.</a:t>
            </a:r>
            <a:endParaRPr lang="en-US" dirty="0"/>
          </a:p>
        </p:txBody>
      </p:sp>
      <p:pic>
        <p:nvPicPr>
          <p:cNvPr id="4" name="Picture 6"/>
          <p:cNvPicPr>
            <a:picLocks noChangeAspect="1" noChangeArrowheads="1"/>
          </p:cNvPicPr>
          <p:nvPr/>
        </p:nvPicPr>
        <p:blipFill>
          <a:blip r:embed="rId2" cstate="print"/>
          <a:srcRect/>
          <a:stretch>
            <a:fillRect/>
          </a:stretch>
        </p:blipFill>
        <p:spPr bwMode="auto">
          <a:xfrm>
            <a:off x="1600200" y="228600"/>
            <a:ext cx="5600700" cy="1146175"/>
          </a:xfrm>
          <a:prstGeom prst="rect">
            <a:avLst/>
          </a:prstGeom>
          <a:noFill/>
          <a:ln w="9525">
            <a:noFill/>
            <a:miter lim="800000"/>
            <a:headEnd/>
            <a:tailEnd/>
          </a:ln>
          <a:effectLst/>
        </p:spPr>
      </p:pic>
      <p:sp>
        <p:nvSpPr>
          <p:cNvPr id="5" name="Rectangle 4"/>
          <p:cNvSpPr/>
          <p:nvPr/>
        </p:nvSpPr>
        <p:spPr>
          <a:xfrm>
            <a:off x="4724400" y="1962150"/>
            <a:ext cx="33337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85825" y="2305050"/>
            <a:ext cx="21336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67050" y="2962275"/>
            <a:ext cx="50101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885950" y="3943350"/>
            <a:ext cx="58102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66775" y="3276600"/>
            <a:ext cx="41910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 </a:t>
            </a:r>
            <a:r>
              <a:rPr lang="en-US" dirty="0" err="1" smtClean="0"/>
              <a:t>vs</a:t>
            </a:r>
            <a:r>
              <a:rPr lang="en-US" dirty="0" smtClean="0"/>
              <a:t> Macros </a:t>
            </a:r>
            <a:br>
              <a:rPr lang="en-US" dirty="0" smtClean="0"/>
            </a:br>
            <a:r>
              <a:rPr lang="en-US" sz="2200" dirty="0" smtClean="0"/>
              <a:t>(2014 &amp; 2015 only)</a:t>
            </a:r>
            <a:endParaRPr lang="en-US" sz="22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600200" y="1634331"/>
            <a:ext cx="5943600" cy="4457700"/>
          </a:xfrm>
          <a:prstGeom prst="rect">
            <a:avLst/>
          </a:prstGeom>
          <a:noFill/>
          <a:ln w="9525">
            <a:noFill/>
            <a:miter lim="800000"/>
            <a:headEnd/>
            <a:tailEnd/>
          </a:ln>
        </p:spPr>
      </p:pic>
      <p:sp>
        <p:nvSpPr>
          <p:cNvPr id="4" name="TextBox 3"/>
          <p:cNvSpPr txBox="1"/>
          <p:nvPr/>
        </p:nvSpPr>
        <p:spPr>
          <a:xfrm>
            <a:off x="2819400" y="6248400"/>
            <a:ext cx="6477000" cy="381000"/>
          </a:xfrm>
          <a:prstGeom prst="rect">
            <a:avLst/>
          </a:prstGeom>
          <a:noFill/>
        </p:spPr>
        <p:txBody>
          <a:bodyPr wrap="square" rtlCol="0">
            <a:spAutoFit/>
          </a:bodyPr>
          <a:lstStyle/>
          <a:p>
            <a:r>
              <a:rPr lang="en-US" dirty="0" smtClean="0"/>
              <a:t>2016 macro data received this week</a:t>
            </a:r>
            <a:endParaRPr lang="en-US" dirty="0"/>
          </a:p>
        </p:txBody>
      </p:sp>
      <p:pic>
        <p:nvPicPr>
          <p:cNvPr id="8194" name="Picture 2" descr="Z:\BioPics\Voucher Pictures\Macro Vouchers\Hexagenia_limbata_6025.1-11.jpg"/>
          <p:cNvPicPr>
            <a:picLocks noChangeAspect="1" noChangeArrowheads="1"/>
          </p:cNvPicPr>
          <p:nvPr/>
        </p:nvPicPr>
        <p:blipFill>
          <a:blip r:embed="rId3" cstate="print"/>
          <a:srcRect/>
          <a:stretch>
            <a:fillRect/>
          </a:stretch>
        </p:blipFill>
        <p:spPr bwMode="auto">
          <a:xfrm>
            <a:off x="7086600" y="304800"/>
            <a:ext cx="1625600" cy="1219200"/>
          </a:xfrm>
          <a:prstGeom prst="rect">
            <a:avLst/>
          </a:prstGeom>
          <a:noFill/>
        </p:spPr>
      </p:pic>
      <p:pic>
        <p:nvPicPr>
          <p:cNvPr id="8196" name="Picture 4" descr="Image result for acroneuria"/>
          <p:cNvPicPr>
            <a:picLocks noChangeAspect="1" noChangeArrowheads="1"/>
          </p:cNvPicPr>
          <p:nvPr/>
        </p:nvPicPr>
        <p:blipFill>
          <a:blip r:embed="rId4" cstate="print"/>
          <a:srcRect/>
          <a:stretch>
            <a:fillRect/>
          </a:stretch>
        </p:blipFill>
        <p:spPr bwMode="auto">
          <a:xfrm>
            <a:off x="533400" y="304800"/>
            <a:ext cx="1828800" cy="122137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After 2017 Field Season</a:t>
            </a:r>
            <a:endParaRPr lang="en-US" dirty="0"/>
          </a:p>
        </p:txBody>
      </p:sp>
      <p:sp>
        <p:nvSpPr>
          <p:cNvPr id="7" name="TextBox 6"/>
          <p:cNvSpPr txBox="1"/>
          <p:nvPr/>
        </p:nvSpPr>
        <p:spPr>
          <a:xfrm>
            <a:off x="533400" y="1701225"/>
            <a:ext cx="4114800" cy="584775"/>
          </a:xfrm>
          <a:prstGeom prst="rect">
            <a:avLst/>
          </a:prstGeom>
          <a:noFill/>
        </p:spPr>
        <p:txBody>
          <a:bodyPr wrap="square" rtlCol="0">
            <a:spAutoFit/>
          </a:bodyPr>
          <a:lstStyle/>
          <a:p>
            <a:r>
              <a:rPr lang="en-US" sz="3200" dirty="0" smtClean="0">
                <a:latin typeface="+mj-lt"/>
              </a:rPr>
              <a:t>Nutrients (TN, TKN, TP)</a:t>
            </a:r>
            <a:endParaRPr lang="en-US" sz="3200" dirty="0">
              <a:latin typeface="+mj-lt"/>
            </a:endParaRPr>
          </a:p>
        </p:txBody>
      </p:sp>
      <p:sp>
        <p:nvSpPr>
          <p:cNvPr id="8" name="TextBox 7"/>
          <p:cNvSpPr txBox="1"/>
          <p:nvPr/>
        </p:nvSpPr>
        <p:spPr>
          <a:xfrm>
            <a:off x="533400" y="2996625"/>
            <a:ext cx="4419600" cy="584775"/>
          </a:xfrm>
          <a:prstGeom prst="rect">
            <a:avLst/>
          </a:prstGeom>
          <a:noFill/>
        </p:spPr>
        <p:txBody>
          <a:bodyPr wrap="square" rtlCol="0">
            <a:spAutoFit/>
          </a:bodyPr>
          <a:lstStyle/>
          <a:p>
            <a:r>
              <a:rPr lang="en-US" sz="3200" dirty="0" smtClean="0">
                <a:latin typeface="+mj-lt"/>
              </a:rPr>
              <a:t>Productivity (</a:t>
            </a:r>
            <a:r>
              <a:rPr lang="en-US" sz="3200" dirty="0" err="1" smtClean="0">
                <a:latin typeface="+mj-lt"/>
              </a:rPr>
              <a:t>Chl</a:t>
            </a:r>
            <a:r>
              <a:rPr lang="en-US" sz="3200" dirty="0" smtClean="0">
                <a:latin typeface="+mj-lt"/>
              </a:rPr>
              <a:t>-a, </a:t>
            </a:r>
            <a:r>
              <a:rPr lang="en-US" sz="3200" dirty="0" err="1" smtClean="0">
                <a:latin typeface="+mj-lt"/>
              </a:rPr>
              <a:t>TChl</a:t>
            </a:r>
            <a:r>
              <a:rPr lang="en-US" sz="3200" dirty="0" smtClean="0">
                <a:latin typeface="+mj-lt"/>
              </a:rPr>
              <a:t>)</a:t>
            </a:r>
            <a:endParaRPr lang="en-US" sz="3200" dirty="0">
              <a:latin typeface="+mj-lt"/>
            </a:endParaRPr>
          </a:p>
        </p:txBody>
      </p:sp>
      <p:sp>
        <p:nvSpPr>
          <p:cNvPr id="9" name="TextBox 8"/>
          <p:cNvSpPr txBox="1"/>
          <p:nvPr/>
        </p:nvSpPr>
        <p:spPr>
          <a:xfrm>
            <a:off x="533400" y="4368225"/>
            <a:ext cx="5486400" cy="584775"/>
          </a:xfrm>
          <a:prstGeom prst="rect">
            <a:avLst/>
          </a:prstGeom>
          <a:noFill/>
        </p:spPr>
        <p:txBody>
          <a:bodyPr wrap="square" rtlCol="0">
            <a:spAutoFit/>
          </a:bodyPr>
          <a:lstStyle/>
          <a:p>
            <a:r>
              <a:rPr lang="en-US" sz="3200" dirty="0" smtClean="0">
                <a:latin typeface="+mj-lt"/>
              </a:rPr>
              <a:t>Dissolved Oxygen (min, </a:t>
            </a:r>
            <a:r>
              <a:rPr lang="en-US" sz="3200" dirty="0" err="1" smtClean="0">
                <a:latin typeface="+mj-lt"/>
              </a:rPr>
              <a:t>Stds</a:t>
            </a:r>
            <a:r>
              <a:rPr lang="en-US" sz="3200" dirty="0" smtClean="0">
                <a:latin typeface="+mj-lt"/>
              </a:rPr>
              <a:t>, </a:t>
            </a:r>
            <a:r>
              <a:rPr lang="el-GR" sz="3200" dirty="0" smtClean="0">
                <a:ea typeface="DFKai-SB"/>
              </a:rPr>
              <a:t>Δ</a:t>
            </a:r>
            <a:r>
              <a:rPr lang="en-US" sz="3200" dirty="0" smtClean="0">
                <a:latin typeface="+mj-lt"/>
                <a:ea typeface="DFKai-SB"/>
              </a:rPr>
              <a:t>)</a:t>
            </a:r>
            <a:endParaRPr lang="en-US" sz="3200" dirty="0">
              <a:latin typeface="+mj-lt"/>
            </a:endParaRPr>
          </a:p>
        </p:txBody>
      </p:sp>
      <p:sp>
        <p:nvSpPr>
          <p:cNvPr id="10" name="TextBox 9"/>
          <p:cNvSpPr txBox="1"/>
          <p:nvPr/>
        </p:nvSpPr>
        <p:spPr>
          <a:xfrm>
            <a:off x="533400" y="5663625"/>
            <a:ext cx="4572000" cy="584775"/>
          </a:xfrm>
          <a:prstGeom prst="rect">
            <a:avLst/>
          </a:prstGeom>
          <a:noFill/>
        </p:spPr>
        <p:txBody>
          <a:bodyPr wrap="square" rtlCol="0">
            <a:spAutoFit/>
          </a:bodyPr>
          <a:lstStyle/>
          <a:p>
            <a:r>
              <a:rPr lang="en-US" sz="3200" dirty="0" smtClean="0">
                <a:latin typeface="+mj-lt"/>
              </a:rPr>
              <a:t>Biology (macros, </a:t>
            </a:r>
            <a:r>
              <a:rPr lang="en-US" sz="3200" dirty="0" err="1" smtClean="0">
                <a:latin typeface="+mj-lt"/>
              </a:rPr>
              <a:t>ORMIn</a:t>
            </a:r>
            <a:r>
              <a:rPr lang="en-US" sz="3200" dirty="0" smtClean="0">
                <a:latin typeface="+mj-lt"/>
              </a:rPr>
              <a:t>)</a:t>
            </a:r>
            <a:endParaRPr lang="en-US" sz="3200" dirty="0">
              <a:latin typeface="+mj-lt"/>
            </a:endParaRPr>
          </a:p>
        </p:txBody>
      </p:sp>
      <p:sp>
        <p:nvSpPr>
          <p:cNvPr id="11" name="Curved Down Arrow 10"/>
          <p:cNvSpPr/>
          <p:nvPr/>
        </p:nvSpPr>
        <p:spPr>
          <a:xfrm rot="5400000">
            <a:off x="3352800" y="3352800"/>
            <a:ext cx="4495800" cy="1447800"/>
          </a:xfrm>
          <a:prstGeom prst="curvedDownArrow">
            <a:avLst>
              <a:gd name="adj1" fmla="val 25000"/>
              <a:gd name="adj2" fmla="val 49440"/>
              <a:gd name="adj3" fmla="val 261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wn Arrow 11"/>
          <p:cNvSpPr/>
          <p:nvPr/>
        </p:nvSpPr>
        <p:spPr>
          <a:xfrm>
            <a:off x="1447800" y="2286000"/>
            <a:ext cx="304800" cy="685800"/>
          </a:xfrm>
          <a:prstGeom prst="downArrow">
            <a:avLst/>
          </a:prstGeom>
          <a:solidFill>
            <a:srgbClr val="4AD66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1447800" y="3657600"/>
            <a:ext cx="304800" cy="685800"/>
          </a:xfrm>
          <a:prstGeom prst="downArrow">
            <a:avLst/>
          </a:prstGeom>
          <a:solidFill>
            <a:srgbClr val="4AD66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1447800" y="50292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324600" y="2895600"/>
            <a:ext cx="3276600" cy="1785104"/>
          </a:xfrm>
          <a:prstGeom prst="rect">
            <a:avLst/>
          </a:prstGeom>
          <a:noFill/>
        </p:spPr>
        <p:txBody>
          <a:bodyPr wrap="square" rtlCol="0">
            <a:spAutoFit/>
          </a:bodyPr>
          <a:lstStyle/>
          <a:p>
            <a:endParaRPr lang="en-US" sz="2800" dirty="0" smtClean="0">
              <a:latin typeface="+mj-lt"/>
            </a:endParaRPr>
          </a:p>
          <a:p>
            <a:r>
              <a:rPr lang="en-US" sz="2600" b="1" dirty="0" smtClean="0">
                <a:latin typeface="+mj-lt"/>
              </a:rPr>
              <a:t>Establish Criterion</a:t>
            </a:r>
          </a:p>
          <a:p>
            <a:r>
              <a:rPr lang="en-US" b="1" dirty="0" smtClean="0">
                <a:latin typeface="+mj-lt"/>
              </a:rPr>
              <a:t>Breakpoint Analysis</a:t>
            </a:r>
          </a:p>
          <a:p>
            <a:r>
              <a:rPr lang="en-US" b="1" dirty="0" smtClean="0">
                <a:latin typeface="+mj-lt"/>
              </a:rPr>
              <a:t>                or</a:t>
            </a:r>
          </a:p>
          <a:p>
            <a:r>
              <a:rPr lang="en-US" b="1" dirty="0" smtClean="0">
                <a:latin typeface="+mj-lt"/>
              </a:rPr>
              <a:t>Bayesian Hierarchical Model</a:t>
            </a:r>
            <a:endParaRPr lang="en-US" b="1" dirty="0">
              <a:latin typeface="+mj-lt"/>
            </a:endParaRPr>
          </a:p>
        </p:txBody>
      </p:sp>
      <p:sp>
        <p:nvSpPr>
          <p:cNvPr id="18" name="TextBox 17"/>
          <p:cNvSpPr txBox="1"/>
          <p:nvPr/>
        </p:nvSpPr>
        <p:spPr>
          <a:xfrm>
            <a:off x="2057400" y="5193268"/>
            <a:ext cx="3505200" cy="369332"/>
          </a:xfrm>
          <a:prstGeom prst="rect">
            <a:avLst/>
          </a:prstGeom>
          <a:noFill/>
        </p:spPr>
        <p:txBody>
          <a:bodyPr wrap="square" rtlCol="0">
            <a:spAutoFit/>
          </a:bodyPr>
          <a:lstStyle/>
          <a:p>
            <a:r>
              <a:rPr lang="en-US" b="1" dirty="0" smtClean="0">
                <a:latin typeface="+mj-lt"/>
              </a:rPr>
              <a:t>Linear Regression/CART/</a:t>
            </a:r>
            <a:r>
              <a:rPr lang="en-US" b="1" dirty="0" err="1" smtClean="0">
                <a:latin typeface="+mj-lt"/>
              </a:rPr>
              <a:t>Boxplots</a:t>
            </a:r>
            <a:endParaRPr lang="en-US" b="1" dirty="0">
              <a:latin typeface="+mj-lt"/>
            </a:endParaRPr>
          </a:p>
        </p:txBody>
      </p:sp>
      <p:sp>
        <p:nvSpPr>
          <p:cNvPr id="16" name="Down Arrow 15"/>
          <p:cNvSpPr/>
          <p:nvPr/>
        </p:nvSpPr>
        <p:spPr>
          <a:xfrm rot="10800000">
            <a:off x="3657600" y="4981575"/>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rot="10800000">
            <a:off x="3657601" y="3648075"/>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10800000">
            <a:off x="3657601" y="2286000"/>
            <a:ext cx="304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p:cBhvr override="childStyle">
                                        <p:cTn id="6" dur="500" fill="hold"/>
                                        <p:tgtEl>
                                          <p:spTgt spid="14"/>
                                        </p:tgtEl>
                                        <p:attrNameLst>
                                          <p:attrName>style.color</p:attrName>
                                        </p:attrNameLst>
                                      </p:cBhvr>
                                      <p:to>
                                        <a:srgbClr val="1FEFEF"/>
                                      </p:to>
                                    </p:animClr>
                                    <p:animClr clrSpc="rgb">
                                      <p:cBhvr>
                                        <p:cTn id="7" dur="500" fill="hold"/>
                                        <p:tgtEl>
                                          <p:spTgt spid="14"/>
                                        </p:tgtEl>
                                        <p:attrNameLst>
                                          <p:attrName>fillcolor</p:attrName>
                                        </p:attrNameLst>
                                      </p:cBhvr>
                                      <p:to>
                                        <a:srgbClr val="1FEFEF"/>
                                      </p:to>
                                    </p:animClr>
                                    <p:set>
                                      <p:cBhvr>
                                        <p:cTn id="8" dur="500" fill="hold"/>
                                        <p:tgtEl>
                                          <p:spTgt spid="14"/>
                                        </p:tgtEl>
                                        <p:attrNameLst>
                                          <p:attrName>fill.type</p:attrName>
                                        </p:attrNameLst>
                                      </p:cBhvr>
                                      <p:to>
                                        <p:strVal val="solid"/>
                                      </p:to>
                                    </p:set>
                                    <p:set>
                                      <p:cBhvr>
                                        <p:cTn id="9" dur="500" fill="hold"/>
                                        <p:tgtEl>
                                          <p:spTgt spid="14"/>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1"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500"/>
                            </p:stCondLst>
                            <p:childTnLst>
                              <p:par>
                                <p:cTn id="28" presetID="10" presetClass="entr" presetSubtype="0" fill="hold" grpId="1" nodeType="afterEffect">
                                  <p:stCondLst>
                                    <p:cond delay="5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1500"/>
                            </p:stCondLst>
                            <p:childTnLst>
                              <p:par>
                                <p:cTn id="32" presetID="10" presetClass="entr" presetSubtype="0" fill="hold" grpId="0" nodeType="after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p:bldP spid="18" grpId="0"/>
      <p:bldP spid="16" grpId="1" animBg="1"/>
      <p:bldP spid="17" grpId="1"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endParaRPr lang="en-US" dirty="0" smtClean="0"/>
          </a:p>
          <a:p>
            <a:pPr>
              <a:buNone/>
            </a:pPr>
            <a:r>
              <a:rPr lang="en-US" dirty="0" smtClean="0"/>
              <a:t>	…Other factors one might consider in selecting response variables include the inherent variability and signal-to-noise ratio of a particular measurement. An estimate of a stressor-response relationship for a highly variable measurement (e.g., abundance of a particular species) would be imprecise, which affects one’s ability to specify appropriate criteria (see Section 5.2). US EPA has historically recommended particular variables, where appropriate, for criteria (US EPA 2000a, 2000b, 2001). These variables include the “primary causal variables”, which are total nitrogen (TN) and total phosphorus (TP), and the “primary response variables”, which are chlorophyll a (</a:t>
            </a:r>
            <a:r>
              <a:rPr lang="en-US" dirty="0" err="1" smtClean="0"/>
              <a:t>chl</a:t>
            </a:r>
            <a:r>
              <a:rPr lang="en-US" dirty="0" smtClean="0"/>
              <a:t> </a:t>
            </a:r>
            <a:r>
              <a:rPr lang="en-US" i="1" dirty="0" smtClean="0"/>
              <a:t>a) </a:t>
            </a:r>
            <a:r>
              <a:rPr lang="en-US" dirty="0" smtClean="0"/>
              <a:t>and clarity. In some cases, selecting several different response variables and conducting stressor-response analyses for each of them may provide useful insights. </a:t>
            </a:r>
            <a:endParaRPr lang="en-US" dirty="0"/>
          </a:p>
        </p:txBody>
      </p:sp>
      <p:pic>
        <p:nvPicPr>
          <p:cNvPr id="4" name="Picture 6"/>
          <p:cNvPicPr>
            <a:picLocks noChangeAspect="1" noChangeArrowheads="1"/>
          </p:cNvPicPr>
          <p:nvPr/>
        </p:nvPicPr>
        <p:blipFill>
          <a:blip r:embed="rId2" cstate="print"/>
          <a:srcRect/>
          <a:stretch>
            <a:fillRect/>
          </a:stretch>
        </p:blipFill>
        <p:spPr bwMode="auto">
          <a:xfrm>
            <a:off x="1600200" y="228600"/>
            <a:ext cx="5600700" cy="1146175"/>
          </a:xfrm>
          <a:prstGeom prst="rect">
            <a:avLst/>
          </a:prstGeom>
          <a:noFill/>
          <a:ln w="9525">
            <a:noFill/>
            <a:miter lim="800000"/>
            <a:headEnd/>
            <a:tailEnd/>
          </a:ln>
          <a:effectLst/>
        </p:spPr>
      </p:pic>
      <p:sp>
        <p:nvSpPr>
          <p:cNvPr id="6" name="Rectangle 5"/>
          <p:cNvSpPr/>
          <p:nvPr/>
        </p:nvSpPr>
        <p:spPr>
          <a:xfrm>
            <a:off x="1314450" y="4095750"/>
            <a:ext cx="72199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5825" y="4371975"/>
            <a:ext cx="24384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553200" y="4648200"/>
            <a:ext cx="19812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38200" y="4895850"/>
            <a:ext cx="70866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7250" y="5181600"/>
            <a:ext cx="61531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43400" y="4343400"/>
            <a:ext cx="419100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95350" y="4648200"/>
            <a:ext cx="3981450" cy="3048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1" nodeType="clickEffect">
                                  <p:stCondLst>
                                    <p:cond delay="0"/>
                                  </p:stCondLst>
                                  <p:childTnLst>
                                    <p:animEffect transition="out" filter="fad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10" presetClass="exit" presetSubtype="0" fill="hold" grpId="1" nodeType="withEffect">
                                  <p:stCondLst>
                                    <p:cond delay="0"/>
                                  </p:stCondLst>
                                  <p:childTnLst>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par>
                          <p:cTn id="17" fill="hold">
                            <p:stCondLst>
                              <p:cond delay="500"/>
                            </p:stCondLst>
                            <p:childTnLst>
                              <p:par>
                                <p:cTn id="18" presetID="1" presetClass="entr" presetSubtype="0" fill="hold" grpId="0" nodeType="afterEffect">
                                  <p:stCondLst>
                                    <p:cond delay="50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2"/>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3"/>
                                        </p:tgtEl>
                                        <p:attrNameLst>
                                          <p:attrName>style.visibility</p:attrName>
                                        </p:attrNameLst>
                                      </p:cBhvr>
                                      <p:to>
                                        <p:strVal val="hidden"/>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10" grpId="0" animBg="1"/>
      <p:bldP spid="11" grpId="0" animBg="1"/>
      <p:bldP spid="12" grpId="0" animBg="1"/>
      <p:bldP spid="12" grpId="1" animBg="1"/>
      <p:bldP spid="13" grpId="0" animBg="1"/>
      <p:bldP spid="1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1"/>
            <a:ext cx="8686800" cy="4495800"/>
          </a:xfrm>
        </p:spPr>
        <p:txBody>
          <a:bodyPr>
            <a:normAutofit fontScale="25000" lnSpcReduction="20000"/>
          </a:bodyPr>
          <a:lstStyle/>
          <a:p>
            <a:pPr>
              <a:buNone/>
            </a:pPr>
            <a:r>
              <a:rPr lang="en-US" sz="3600" b="1" dirty="0" smtClean="0"/>
              <a:t>	Table 3-1. Examples of measured variables for different concepts shown in conceptual models for lakes and streams. * lakes only; ** streams only. Variables in bold are those that are most often available for stressor-response analysis.</a:t>
            </a:r>
          </a:p>
          <a:p>
            <a:pPr>
              <a:buNone/>
            </a:pPr>
            <a:endParaRPr lang="en-US" sz="3600" b="1" dirty="0" smtClean="0"/>
          </a:p>
          <a:p>
            <a:pPr>
              <a:buNone/>
            </a:pPr>
            <a:r>
              <a:rPr lang="en-US" sz="3600" b="1" dirty="0" smtClean="0"/>
              <a:t>	 Concept 		Examples of measured variables 	</a:t>
            </a:r>
          </a:p>
          <a:p>
            <a:pPr>
              <a:buNone/>
            </a:pPr>
            <a:endParaRPr lang="en-US" sz="3600" b="1" dirty="0" smtClean="0"/>
          </a:p>
          <a:p>
            <a:r>
              <a:rPr lang="en-US" sz="3600" dirty="0" smtClean="0"/>
              <a:t>Point Sources 	Compositions and emission rates from National Pollutant Discharge and Elimination System (NPDES) Permits 	</a:t>
            </a:r>
          </a:p>
          <a:p>
            <a:r>
              <a:rPr lang="en-US" sz="3600" dirty="0" smtClean="0"/>
              <a:t>Urban Nonpoint Sources 	</a:t>
            </a:r>
            <a:r>
              <a:rPr lang="en-US" sz="3600" b="1" dirty="0" smtClean="0"/>
              <a:t>Summary statistics from land use / land cover maps 	</a:t>
            </a:r>
          </a:p>
          <a:p>
            <a:r>
              <a:rPr lang="en-US" sz="3600" dirty="0" smtClean="0"/>
              <a:t>Agricultural Nonpoint Sources 	</a:t>
            </a:r>
            <a:r>
              <a:rPr lang="en-US" sz="3600" b="1" dirty="0" smtClean="0"/>
              <a:t>Summary statistics from land use / land cover maps 	</a:t>
            </a:r>
          </a:p>
          <a:p>
            <a:r>
              <a:rPr lang="en-US" sz="3600" dirty="0" smtClean="0"/>
              <a:t>Geology 		</a:t>
            </a:r>
            <a:r>
              <a:rPr lang="en-US" sz="3600" b="1" dirty="0" smtClean="0"/>
              <a:t>Alkalinity, conductivity 	</a:t>
            </a:r>
          </a:p>
          <a:p>
            <a:r>
              <a:rPr lang="pt-BR" sz="3600" dirty="0" smtClean="0"/>
              <a:t>Nutrients 		</a:t>
            </a:r>
            <a:r>
              <a:rPr lang="pt-BR" sz="3600" b="1" dirty="0" smtClean="0"/>
              <a:t>Total N, total inorganic N, total organic N, total Kjeldahl N, NO2/NO3, NH4, total P, PO4, N and P loading estimates. 	</a:t>
            </a:r>
          </a:p>
          <a:p>
            <a:r>
              <a:rPr lang="en-US" sz="3600" dirty="0" smtClean="0"/>
              <a:t>Suspended Sediments 	</a:t>
            </a:r>
            <a:r>
              <a:rPr lang="en-US" sz="3600" b="1" dirty="0" smtClean="0"/>
              <a:t>Total suspended solids, turbidity 	</a:t>
            </a:r>
          </a:p>
          <a:p>
            <a:r>
              <a:rPr lang="en-US" sz="3600" dirty="0" smtClean="0"/>
              <a:t>Toxics 		Metals, PAHs, pesticides 	</a:t>
            </a:r>
          </a:p>
          <a:p>
            <a:r>
              <a:rPr lang="en-US" sz="3600" dirty="0" smtClean="0"/>
              <a:t>Physical Habitat Quality 	</a:t>
            </a:r>
            <a:r>
              <a:rPr lang="en-US" sz="3600" b="1" dirty="0" smtClean="0"/>
              <a:t>Qualitative or quantitative visual habitat measures, quantitative geomorphic measures, percent sand/fines. 	</a:t>
            </a:r>
          </a:p>
          <a:p>
            <a:r>
              <a:rPr lang="en-US" sz="3600" dirty="0" smtClean="0"/>
              <a:t>Lake Depth* 	Total depth, </a:t>
            </a:r>
            <a:r>
              <a:rPr lang="en-US" sz="3600" dirty="0" err="1" smtClean="0"/>
              <a:t>epilimnion</a:t>
            </a:r>
            <a:r>
              <a:rPr lang="en-US" sz="3600" dirty="0" smtClean="0"/>
              <a:t> depth 	</a:t>
            </a:r>
          </a:p>
          <a:p>
            <a:r>
              <a:rPr lang="en-US" sz="3600" dirty="0" smtClean="0"/>
              <a:t>Stratification* 	Temperature profile 	</a:t>
            </a:r>
          </a:p>
          <a:p>
            <a:r>
              <a:rPr lang="en-US" sz="3600" dirty="0" smtClean="0"/>
              <a:t>Residence Time* 	Ratio of lake volume to outflow discharge 	</a:t>
            </a:r>
          </a:p>
          <a:p>
            <a:r>
              <a:rPr lang="en-US" sz="3600" dirty="0" smtClean="0"/>
              <a:t>Fetch* 		Lake dimensions 	</a:t>
            </a:r>
          </a:p>
          <a:p>
            <a:r>
              <a:rPr lang="en-US" sz="3600" dirty="0" smtClean="0"/>
              <a:t>Scour** 		Shear stress calculations, direct scour measures, stream discharge 	</a:t>
            </a:r>
          </a:p>
          <a:p>
            <a:r>
              <a:rPr lang="en-US" sz="3600" dirty="0" smtClean="0"/>
              <a:t>Light 		</a:t>
            </a:r>
            <a:r>
              <a:rPr lang="en-US" sz="3600" dirty="0" err="1" smtClean="0"/>
              <a:t>Secchi</a:t>
            </a:r>
            <a:r>
              <a:rPr lang="en-US" sz="3600" dirty="0" smtClean="0"/>
              <a:t> depth, </a:t>
            </a:r>
            <a:r>
              <a:rPr lang="en-US" sz="3600" dirty="0" err="1" smtClean="0"/>
              <a:t>photsynthetically</a:t>
            </a:r>
            <a:r>
              <a:rPr lang="en-US" sz="3600" dirty="0" smtClean="0"/>
              <a:t> active radiation (PAR) 	</a:t>
            </a:r>
          </a:p>
          <a:p>
            <a:r>
              <a:rPr lang="en-US" sz="3600" dirty="0" smtClean="0"/>
              <a:t>Color 		</a:t>
            </a:r>
            <a:r>
              <a:rPr lang="en-US" sz="3600" b="1" dirty="0" smtClean="0"/>
              <a:t>In situ measurements (Platinum Cobalt Units, PCU) 	</a:t>
            </a:r>
          </a:p>
          <a:p>
            <a:r>
              <a:rPr lang="en-US" sz="3600" dirty="0" smtClean="0"/>
              <a:t>Temperature 	</a:t>
            </a:r>
            <a:r>
              <a:rPr lang="en-US" sz="3600" b="1" dirty="0" smtClean="0"/>
              <a:t>In situ measurements (degrees C) 	</a:t>
            </a:r>
          </a:p>
          <a:p>
            <a:r>
              <a:rPr lang="en-US" sz="3600" dirty="0" smtClean="0"/>
              <a:t>Primary Production 	</a:t>
            </a:r>
            <a:r>
              <a:rPr lang="en-US" sz="3600" b="1" dirty="0" err="1" smtClean="0"/>
              <a:t>chl</a:t>
            </a:r>
            <a:r>
              <a:rPr lang="en-US" sz="3600" b="1" dirty="0" smtClean="0"/>
              <a:t> </a:t>
            </a:r>
            <a:r>
              <a:rPr lang="en-US" sz="3600" b="1" i="1" dirty="0" smtClean="0"/>
              <a:t>a, species, phytoplankton bloom frequency, ash free dry mass (AFDM), metabolism, cell counts, cell </a:t>
            </a:r>
            <a:r>
              <a:rPr lang="en-US" sz="3600" b="1" i="1" dirty="0" err="1" smtClean="0"/>
              <a:t>biovolume</a:t>
            </a:r>
            <a:r>
              <a:rPr lang="en-US" sz="3600" b="1" i="1" dirty="0" smtClean="0"/>
              <a:t> 	</a:t>
            </a:r>
          </a:p>
          <a:p>
            <a:r>
              <a:rPr lang="en-US" sz="3600" dirty="0" smtClean="0"/>
              <a:t>Organic Matter 	Total organic carbon, dissolved organic carbon, particulate organic carbon, AFDM 	</a:t>
            </a:r>
          </a:p>
          <a:p>
            <a:r>
              <a:rPr lang="en-US" sz="3600" dirty="0" smtClean="0"/>
              <a:t>Respiration 		Biochemical oxygen demand, chemical oxygen demand, metabolism 	</a:t>
            </a:r>
          </a:p>
          <a:p>
            <a:r>
              <a:rPr lang="en-US" sz="3600" dirty="0" smtClean="0"/>
              <a:t>Nuisance Algae 	</a:t>
            </a:r>
            <a:r>
              <a:rPr lang="en-US" sz="3600" dirty="0" err="1" smtClean="0"/>
              <a:t>Cyanobacteria</a:t>
            </a:r>
            <a:r>
              <a:rPr lang="en-US" sz="3600" dirty="0" smtClean="0"/>
              <a:t>, abundance of nuisance algae or </a:t>
            </a:r>
            <a:r>
              <a:rPr lang="en-US" sz="3600" dirty="0" err="1" smtClean="0"/>
              <a:t>macrophytes</a:t>
            </a:r>
            <a:r>
              <a:rPr lang="en-US" sz="3600" dirty="0" smtClean="0"/>
              <a:t> 	</a:t>
            </a:r>
          </a:p>
          <a:p>
            <a:r>
              <a:rPr lang="en-US" sz="3600" dirty="0" smtClean="0"/>
              <a:t>Dissolved Oxygen 	Dissolved oxygen concentration profile 	</a:t>
            </a:r>
          </a:p>
          <a:p>
            <a:r>
              <a:rPr lang="en-US" sz="3600" dirty="0" smtClean="0"/>
              <a:t>Food Quantity 	Algal biomass (</a:t>
            </a:r>
            <a:r>
              <a:rPr lang="en-US" sz="3600" dirty="0" err="1" smtClean="0"/>
              <a:t>chl</a:t>
            </a:r>
            <a:r>
              <a:rPr lang="en-US" sz="3600" dirty="0" smtClean="0"/>
              <a:t> </a:t>
            </a:r>
            <a:r>
              <a:rPr lang="en-US" sz="3600" i="1" dirty="0" smtClean="0"/>
              <a:t>a, AFDM), zooplankton abundance, </a:t>
            </a:r>
            <a:r>
              <a:rPr lang="en-US" sz="3600" i="1" dirty="0" err="1" smtClean="0"/>
              <a:t>seston</a:t>
            </a:r>
            <a:r>
              <a:rPr lang="en-US" sz="3600" i="1" dirty="0" smtClean="0"/>
              <a:t> concentration, </a:t>
            </a:r>
            <a:r>
              <a:rPr lang="en-US" sz="3600" i="1" dirty="0" err="1" smtClean="0"/>
              <a:t>allochthonous</a:t>
            </a:r>
            <a:r>
              <a:rPr lang="en-US" sz="3600" i="1" dirty="0" smtClean="0"/>
              <a:t> organic matter standing stock (AFDM) 	</a:t>
            </a:r>
          </a:p>
          <a:p>
            <a:r>
              <a:rPr lang="en-US" sz="3600" dirty="0" smtClean="0"/>
              <a:t>Food Quality 	Algal composition, C:N:P content, biochemical measures (e.g., protein content) 	</a:t>
            </a:r>
          </a:p>
          <a:p>
            <a:r>
              <a:rPr lang="en-US" sz="3600" dirty="0" smtClean="0"/>
              <a:t>Algal Toxins 	Biochemical indicators (e.g., </a:t>
            </a:r>
            <a:r>
              <a:rPr lang="en-US" sz="3600" dirty="0" err="1" smtClean="0"/>
              <a:t>microcystins</a:t>
            </a:r>
            <a:r>
              <a:rPr lang="en-US" sz="3600" dirty="0" smtClean="0"/>
              <a:t>, </a:t>
            </a:r>
            <a:r>
              <a:rPr lang="en-US" sz="3600" dirty="0" err="1" smtClean="0"/>
              <a:t>anatoxins</a:t>
            </a:r>
            <a:r>
              <a:rPr lang="en-US" sz="3600" dirty="0" smtClean="0"/>
              <a:t>) 	</a:t>
            </a:r>
          </a:p>
          <a:p>
            <a:r>
              <a:rPr lang="en-US" sz="3600" dirty="0" smtClean="0"/>
              <a:t>Recreation 		Clarity, use surveys, fishing permits 	</a:t>
            </a:r>
          </a:p>
          <a:p>
            <a:r>
              <a:rPr lang="en-US" sz="3600" dirty="0" smtClean="0"/>
              <a:t>Aquatic Life Use 	</a:t>
            </a:r>
            <a:r>
              <a:rPr lang="en-US" sz="3600" b="1" dirty="0" err="1" smtClean="0"/>
              <a:t>Bioindicators</a:t>
            </a:r>
            <a:r>
              <a:rPr lang="en-US" sz="3600" b="1" dirty="0" smtClean="0"/>
              <a:t> (e.g., indices of biological integrity), </a:t>
            </a:r>
            <a:r>
              <a:rPr lang="en-US" sz="3600" b="1" dirty="0" err="1" smtClean="0"/>
              <a:t>chl</a:t>
            </a:r>
            <a:r>
              <a:rPr lang="en-US" sz="3600" b="1" dirty="0" smtClean="0"/>
              <a:t> </a:t>
            </a:r>
            <a:r>
              <a:rPr lang="en-US" sz="3600" b="1" i="1" dirty="0" smtClean="0"/>
              <a:t>a, fish kills 	</a:t>
            </a:r>
          </a:p>
          <a:p>
            <a:r>
              <a:rPr lang="en-US" sz="3600" dirty="0" smtClean="0"/>
              <a:t>Drinking Water Supply 	Taste, odor, turbidity, biochemical measures (e.g., </a:t>
            </a:r>
            <a:r>
              <a:rPr lang="en-US" sz="3600" dirty="0" err="1" smtClean="0"/>
              <a:t>trihalomethane</a:t>
            </a:r>
            <a:r>
              <a:rPr lang="en-US" sz="3600" dirty="0" smtClean="0"/>
              <a:t>) </a:t>
            </a:r>
            <a:r>
              <a:rPr lang="en-US" dirty="0" smtClean="0"/>
              <a:t>	</a:t>
            </a:r>
          </a:p>
        </p:txBody>
      </p:sp>
      <p:cxnSp>
        <p:nvCxnSpPr>
          <p:cNvPr id="5" name="Straight Connector 4"/>
          <p:cNvCxnSpPr/>
          <p:nvPr/>
        </p:nvCxnSpPr>
        <p:spPr>
          <a:xfrm>
            <a:off x="457200" y="1952625"/>
            <a:ext cx="845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57200" y="2209800"/>
            <a:ext cx="845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57200" y="6086475"/>
            <a:ext cx="845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0" name="Picture 6"/>
          <p:cNvPicPr>
            <a:picLocks noChangeAspect="1" noChangeArrowheads="1"/>
          </p:cNvPicPr>
          <p:nvPr/>
        </p:nvPicPr>
        <p:blipFill>
          <a:blip r:embed="rId2" cstate="print"/>
          <a:srcRect/>
          <a:stretch>
            <a:fillRect/>
          </a:stretch>
        </p:blipFill>
        <p:spPr bwMode="auto">
          <a:xfrm>
            <a:off x="1600200" y="228600"/>
            <a:ext cx="5600700" cy="1146175"/>
          </a:xfrm>
          <a:prstGeom prst="rect">
            <a:avLst/>
          </a:prstGeom>
          <a:noFill/>
          <a:ln w="9525">
            <a:noFill/>
            <a:miter lim="800000"/>
            <a:headEnd/>
            <a:tailEnd/>
          </a:ln>
          <a:effectLst/>
        </p:spPr>
      </p:pic>
      <p:sp>
        <p:nvSpPr>
          <p:cNvPr id="15" name="Rectangle 14"/>
          <p:cNvSpPr/>
          <p:nvPr/>
        </p:nvSpPr>
        <p:spPr>
          <a:xfrm>
            <a:off x="790575" y="281940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81050" y="323850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800100" y="405765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09625" y="433387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00100" y="447675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800100" y="502920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781050" y="570547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09625" y="474345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09625" y="460057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00100" y="2552700"/>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09625" y="240982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00100" y="267652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09625" y="2962275"/>
            <a:ext cx="7086600" cy="15240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20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0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20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20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0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0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0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20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2000"/>
                                        <p:tgtEl>
                                          <p:spTgt spid="2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20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20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1" nodeType="clickEffect">
                                  <p:stCondLst>
                                    <p:cond delay="0"/>
                                  </p:stCondLst>
                                  <p:childTnLst>
                                    <p:set>
                                      <p:cBhvr>
                                        <p:cTn id="47" dur="1" fill="hold">
                                          <p:stCondLst>
                                            <p:cond delay="0"/>
                                          </p:stCondLst>
                                        </p:cTn>
                                        <p:tgtEl>
                                          <p:spTgt spid="26"/>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25"/>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24"/>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23"/>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28"/>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8"/>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P spid="18" grpId="1" animBg="1"/>
      <p:bldP spid="19" grpId="0" animBg="1"/>
      <p:bldP spid="20" grpId="0" animBg="1"/>
      <p:bldP spid="21" grpId="0" animBg="1"/>
      <p:bldP spid="22" grpId="0"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screen"/>
          <a:srcRect/>
          <a:stretch>
            <a:fillRect/>
          </a:stretch>
        </p:blipFill>
        <p:spPr bwMode="auto">
          <a:xfrm>
            <a:off x="5346700" y="4004601"/>
            <a:ext cx="3797300" cy="1710399"/>
          </a:xfrm>
          <a:prstGeom prst="rect">
            <a:avLst/>
          </a:prstGeom>
          <a:noFill/>
          <a:ln w="9525">
            <a:noFill/>
            <a:miter lim="800000"/>
            <a:headEnd/>
            <a:tailEnd/>
          </a:ln>
        </p:spPr>
      </p:pic>
      <p:pic>
        <p:nvPicPr>
          <p:cNvPr id="7171" name="Picture 3"/>
          <p:cNvPicPr>
            <a:picLocks noChangeAspect="1" noChangeArrowheads="1"/>
          </p:cNvPicPr>
          <p:nvPr/>
        </p:nvPicPr>
        <p:blipFill>
          <a:blip r:embed="rId3" cstate="screen"/>
          <a:srcRect/>
          <a:stretch>
            <a:fillRect/>
          </a:stretch>
        </p:blipFill>
        <p:spPr bwMode="auto">
          <a:xfrm>
            <a:off x="5422900" y="1268703"/>
            <a:ext cx="3797300" cy="1322097"/>
          </a:xfrm>
          <a:prstGeom prst="rect">
            <a:avLst/>
          </a:prstGeom>
          <a:noFill/>
          <a:ln w="9525">
            <a:noFill/>
            <a:miter lim="800000"/>
            <a:headEnd/>
            <a:tailEnd/>
          </a:ln>
        </p:spPr>
      </p:pic>
      <p:pic>
        <p:nvPicPr>
          <p:cNvPr id="7172" name="Picture 4"/>
          <p:cNvPicPr>
            <a:picLocks noChangeAspect="1" noChangeArrowheads="1"/>
          </p:cNvPicPr>
          <p:nvPr/>
        </p:nvPicPr>
        <p:blipFill>
          <a:blip r:embed="rId4" cstate="screen"/>
          <a:srcRect/>
          <a:stretch>
            <a:fillRect/>
          </a:stretch>
        </p:blipFill>
        <p:spPr bwMode="auto">
          <a:xfrm>
            <a:off x="5257800" y="2615512"/>
            <a:ext cx="3968457" cy="1270688"/>
          </a:xfrm>
          <a:prstGeom prst="rect">
            <a:avLst/>
          </a:prstGeom>
          <a:noFill/>
          <a:ln w="9525">
            <a:noFill/>
            <a:miter lim="800000"/>
            <a:headEnd/>
            <a:tailEnd/>
          </a:ln>
        </p:spPr>
      </p:pic>
      <p:sp>
        <p:nvSpPr>
          <p:cNvPr id="7" name="Content Placeholder 6"/>
          <p:cNvSpPr>
            <a:spLocks noGrp="1"/>
          </p:cNvSpPr>
          <p:nvPr>
            <p:ph idx="1"/>
          </p:nvPr>
        </p:nvSpPr>
        <p:spPr>
          <a:xfrm>
            <a:off x="76200" y="1447800"/>
            <a:ext cx="6172200" cy="5257800"/>
          </a:xfrm>
        </p:spPr>
        <p:txBody>
          <a:bodyPr>
            <a:normAutofit fontScale="92500" lnSpcReduction="20000"/>
          </a:bodyPr>
          <a:lstStyle/>
          <a:p>
            <a:r>
              <a:rPr lang="en-US" dirty="0" smtClean="0"/>
              <a:t>Nutrient Program –  Paired data collections </a:t>
            </a:r>
          </a:p>
          <a:p>
            <a:pPr lvl="1"/>
            <a:r>
              <a:rPr lang="en-US" dirty="0" smtClean="0"/>
              <a:t>nutrients, </a:t>
            </a:r>
            <a:r>
              <a:rPr lang="en-US" dirty="0" err="1" smtClean="0"/>
              <a:t>planktonic</a:t>
            </a:r>
            <a:r>
              <a:rPr lang="en-US" dirty="0" smtClean="0"/>
              <a:t> algae &amp; </a:t>
            </a:r>
            <a:r>
              <a:rPr lang="en-US" dirty="0" err="1" smtClean="0"/>
              <a:t>chl</a:t>
            </a:r>
            <a:r>
              <a:rPr lang="en-US" dirty="0" smtClean="0"/>
              <a:t>-a</a:t>
            </a:r>
          </a:p>
          <a:p>
            <a:pPr lvl="1"/>
            <a:r>
              <a:rPr lang="en-US" dirty="0" smtClean="0"/>
              <a:t>failed to develop a cause and effect relationship</a:t>
            </a:r>
          </a:p>
          <a:p>
            <a:r>
              <a:rPr lang="en-US" dirty="0" err="1" smtClean="0"/>
              <a:t>ORMIn</a:t>
            </a:r>
            <a:endParaRPr lang="en-US" dirty="0" smtClean="0"/>
          </a:p>
          <a:p>
            <a:pPr lvl="1"/>
            <a:r>
              <a:rPr lang="en-US" dirty="0" smtClean="0"/>
              <a:t>Metrics varied with habitat and showed responsiveness to nutrients</a:t>
            </a:r>
          </a:p>
          <a:p>
            <a:r>
              <a:rPr lang="en-US" dirty="0" smtClean="0"/>
              <a:t>Missing Piece = Continuous DO</a:t>
            </a:r>
          </a:p>
          <a:p>
            <a:pPr lvl="1"/>
            <a:r>
              <a:rPr lang="en-US" dirty="0" smtClean="0"/>
              <a:t>Determine min and daily change</a:t>
            </a:r>
          </a:p>
          <a:p>
            <a:r>
              <a:rPr lang="en-US" dirty="0" smtClean="0"/>
              <a:t>Augmented Macro Sampling</a:t>
            </a:r>
          </a:p>
          <a:p>
            <a:pPr lvl="1"/>
            <a:r>
              <a:rPr lang="en-US" dirty="0" smtClean="0"/>
              <a:t>Began 2014 w/ USACE Louisville co-op</a:t>
            </a:r>
          </a:p>
          <a:p>
            <a:pPr lvl="1"/>
            <a:r>
              <a:rPr lang="en-US" dirty="0" smtClean="0"/>
              <a:t>Continue through 2017</a:t>
            </a:r>
          </a:p>
          <a:p>
            <a:pPr lvl="1">
              <a:buNone/>
            </a:pPr>
            <a:endParaRPr lang="en-US" dirty="0" smtClean="0"/>
          </a:p>
          <a:p>
            <a:endParaRPr lang="en-US" dirty="0"/>
          </a:p>
        </p:txBody>
      </p:sp>
      <p:sp>
        <p:nvSpPr>
          <p:cNvPr id="9" name="TextBox 8"/>
          <p:cNvSpPr txBox="1"/>
          <p:nvPr/>
        </p:nvSpPr>
        <p:spPr>
          <a:xfrm>
            <a:off x="6096000" y="5791200"/>
            <a:ext cx="3276600" cy="1015663"/>
          </a:xfrm>
          <a:prstGeom prst="rect">
            <a:avLst/>
          </a:prstGeom>
          <a:noFill/>
        </p:spPr>
        <p:txBody>
          <a:bodyPr wrap="square" rtlCol="0">
            <a:spAutoFit/>
          </a:bodyPr>
          <a:lstStyle/>
          <a:p>
            <a:r>
              <a:rPr lang="en-US" sz="1400" dirty="0" smtClean="0">
                <a:latin typeface="+mj-lt"/>
              </a:rPr>
              <a:t>ORSANCO’s conceptual approach to nutrient criteria development modified from Qian &amp; Miltner (2014, in prep)</a:t>
            </a:r>
          </a:p>
          <a:p>
            <a:endParaRPr lang="en-US" dirty="0"/>
          </a:p>
        </p:txBody>
      </p:sp>
      <p:sp>
        <p:nvSpPr>
          <p:cNvPr id="2" name="Title 1"/>
          <p:cNvSpPr>
            <a:spLocks noGrp="1"/>
          </p:cNvSpPr>
          <p:nvPr>
            <p:ph type="title"/>
          </p:nvPr>
        </p:nvSpPr>
        <p:spPr/>
        <p:txBody>
          <a:bodyPr/>
          <a:lstStyle/>
          <a:p>
            <a:r>
              <a:rPr lang="en-US" dirty="0" smtClean="0"/>
              <a:t>The </a:t>
            </a:r>
            <a:r>
              <a:rPr lang="en-US" dirty="0" smtClean="0"/>
              <a:t>Current </a:t>
            </a:r>
            <a:r>
              <a:rPr lang="en-US" dirty="0" smtClean="0"/>
              <a:t>Approach</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1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par>
                                <p:cTn id="27" presetID="10" presetClass="entr" presetSubtype="0" fill="hold" nodeType="withEffect">
                                  <p:stCondLst>
                                    <p:cond delay="0"/>
                                  </p:stCondLst>
                                  <p:childTnLst>
                                    <p:set>
                                      <p:cBhvr>
                                        <p:cTn id="28" dur="1" fill="hold">
                                          <p:stCondLst>
                                            <p:cond delay="0"/>
                                          </p:stCondLst>
                                        </p:cTn>
                                        <p:tgtEl>
                                          <p:spTgt spid="7172"/>
                                        </p:tgtEl>
                                        <p:attrNameLst>
                                          <p:attrName>style.visibility</p:attrName>
                                        </p:attrNameLst>
                                      </p:cBhvr>
                                      <p:to>
                                        <p:strVal val="visible"/>
                                      </p:to>
                                    </p:set>
                                    <p:animEffect transition="in" filter="fade">
                                      <p:cBhvr>
                                        <p:cTn id="29" dur="1000"/>
                                        <p:tgtEl>
                                          <p:spTgt spid="717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Activities</a:t>
            </a:r>
            <a:endParaRPr lang="en-US" dirty="0"/>
          </a:p>
        </p:txBody>
      </p:sp>
      <p:pic>
        <p:nvPicPr>
          <p:cNvPr id="4" name="Picture 3" descr="Z:\BioPics\2015\Argo\IMG_6143.JPG"/>
          <p:cNvPicPr>
            <a:picLocks noChangeAspect="1" noChangeArrowheads="1"/>
          </p:cNvPicPr>
          <p:nvPr/>
        </p:nvPicPr>
        <p:blipFill>
          <a:blip r:embed="rId2" cstate="print"/>
          <a:srcRect/>
          <a:stretch>
            <a:fillRect/>
          </a:stretch>
        </p:blipFill>
        <p:spPr bwMode="auto">
          <a:xfrm>
            <a:off x="457200" y="4114800"/>
            <a:ext cx="1984375" cy="1905000"/>
          </a:xfrm>
          <a:prstGeom prst="rect">
            <a:avLst/>
          </a:prstGeom>
          <a:noFill/>
        </p:spPr>
      </p:pic>
      <p:pic>
        <p:nvPicPr>
          <p:cNvPr id="5" name="Picture 2" descr="Z:\BioPics\2015\Argo\IMG_6180.JPG"/>
          <p:cNvPicPr>
            <a:picLocks noChangeAspect="1" noChangeArrowheads="1"/>
          </p:cNvPicPr>
          <p:nvPr/>
        </p:nvPicPr>
        <p:blipFill>
          <a:blip r:embed="rId3" cstate="print"/>
          <a:srcRect/>
          <a:stretch>
            <a:fillRect/>
          </a:stretch>
        </p:blipFill>
        <p:spPr bwMode="auto">
          <a:xfrm>
            <a:off x="6553200" y="1219200"/>
            <a:ext cx="1904999" cy="1904999"/>
          </a:xfrm>
          <a:prstGeom prst="rect">
            <a:avLst/>
          </a:prstGeom>
          <a:noFill/>
        </p:spPr>
      </p:pic>
      <p:pic>
        <p:nvPicPr>
          <p:cNvPr id="2050" name="Picture 2" descr="Z:\BioPics\2014\DRA\IMG_3499.JPG"/>
          <p:cNvPicPr>
            <a:picLocks noChangeAspect="1" noChangeArrowheads="1"/>
          </p:cNvPicPr>
          <p:nvPr/>
        </p:nvPicPr>
        <p:blipFill>
          <a:blip r:embed="rId4" cstate="print"/>
          <a:srcRect/>
          <a:stretch>
            <a:fillRect/>
          </a:stretch>
        </p:blipFill>
        <p:spPr bwMode="auto">
          <a:xfrm>
            <a:off x="2912464" y="4114800"/>
            <a:ext cx="3412136" cy="1918327"/>
          </a:xfrm>
          <a:prstGeom prst="rect">
            <a:avLst/>
          </a:prstGeom>
          <a:noFill/>
        </p:spPr>
      </p:pic>
      <p:pic>
        <p:nvPicPr>
          <p:cNvPr id="2051" name="Picture 3" descr="Z:\BioPics\2015\2S\949.JPG"/>
          <p:cNvPicPr>
            <a:picLocks noChangeAspect="1" noChangeArrowheads="1"/>
          </p:cNvPicPr>
          <p:nvPr/>
        </p:nvPicPr>
        <p:blipFill>
          <a:blip r:embed="rId5" cstate="print">
            <a:lum bright="20000" contrast="40000"/>
          </a:blip>
          <a:srcRect r="-3701"/>
          <a:stretch>
            <a:fillRect/>
          </a:stretch>
        </p:blipFill>
        <p:spPr bwMode="auto">
          <a:xfrm>
            <a:off x="6705600" y="4114800"/>
            <a:ext cx="2133600" cy="1905000"/>
          </a:xfrm>
          <a:prstGeom prst="rect">
            <a:avLst/>
          </a:prstGeom>
          <a:noFill/>
        </p:spPr>
      </p:pic>
      <p:sp>
        <p:nvSpPr>
          <p:cNvPr id="3" name="Content Placeholder 2"/>
          <p:cNvSpPr>
            <a:spLocks noGrp="1"/>
          </p:cNvSpPr>
          <p:nvPr>
            <p:ph idx="1"/>
          </p:nvPr>
        </p:nvSpPr>
        <p:spPr>
          <a:xfrm>
            <a:off x="457200" y="1600200"/>
            <a:ext cx="8382000" cy="4525963"/>
          </a:xfrm>
        </p:spPr>
        <p:txBody>
          <a:bodyPr>
            <a:normAutofit fontScale="92500" lnSpcReduction="20000"/>
          </a:bodyPr>
          <a:lstStyle/>
          <a:p>
            <a:r>
              <a:rPr lang="en-US" dirty="0" smtClean="0"/>
              <a:t>Paired Sampling (2-4 rounds)</a:t>
            </a:r>
          </a:p>
          <a:p>
            <a:pPr lvl="1"/>
            <a:r>
              <a:rPr lang="en-US" dirty="0" smtClean="0"/>
              <a:t>Nitrogen – Ammonia, TKN, N-N</a:t>
            </a:r>
          </a:p>
          <a:p>
            <a:pPr lvl="1"/>
            <a:r>
              <a:rPr lang="en-US" dirty="0" smtClean="0"/>
              <a:t>Phosphorus</a:t>
            </a:r>
          </a:p>
          <a:p>
            <a:pPr lvl="1"/>
            <a:r>
              <a:rPr lang="en-US" dirty="0" smtClean="0"/>
              <a:t>Chlorophyll (</a:t>
            </a:r>
            <a:r>
              <a:rPr lang="en-US" dirty="0" err="1" smtClean="0"/>
              <a:t>a,b,c</a:t>
            </a:r>
            <a:r>
              <a:rPr lang="en-US" dirty="0" smtClean="0"/>
              <a:t>)</a:t>
            </a:r>
          </a:p>
          <a:p>
            <a:pPr lvl="1"/>
            <a:r>
              <a:rPr lang="en-US" dirty="0" smtClean="0"/>
              <a:t>Continuous DO and Temp (30min increments)</a:t>
            </a:r>
          </a:p>
          <a:p>
            <a:pPr lvl="1"/>
            <a:r>
              <a:rPr lang="en-US" dirty="0" smtClean="0"/>
              <a:t>Macroinvertebrates (MH and HD)</a:t>
            </a:r>
          </a:p>
          <a:p>
            <a:r>
              <a:rPr lang="en-US" dirty="0" smtClean="0"/>
              <a:t>Annually</a:t>
            </a:r>
          </a:p>
          <a:p>
            <a:pPr lvl="1"/>
            <a:r>
              <a:rPr lang="en-US" dirty="0" smtClean="0"/>
              <a:t>Sept – Oct in </a:t>
            </a:r>
            <a:r>
              <a:rPr lang="en-US" dirty="0" smtClean="0"/>
              <a:t>2014 - macro colonization period </a:t>
            </a:r>
            <a:endParaRPr lang="en-US" dirty="0" smtClean="0"/>
          </a:p>
          <a:p>
            <a:pPr lvl="1"/>
            <a:r>
              <a:rPr lang="en-US" dirty="0" smtClean="0"/>
              <a:t>May – Oct in </a:t>
            </a:r>
            <a:r>
              <a:rPr lang="en-US" dirty="0" smtClean="0"/>
              <a:t>2015 – set early to identify low DO period</a:t>
            </a:r>
            <a:endParaRPr lang="en-US" dirty="0" smtClean="0"/>
          </a:p>
          <a:p>
            <a:pPr lvl="1"/>
            <a:r>
              <a:rPr lang="en-US" dirty="0" smtClean="0"/>
              <a:t>July – Oct in </a:t>
            </a:r>
            <a:r>
              <a:rPr lang="en-US" dirty="0" smtClean="0"/>
              <a:t>2016 – decided against earlier set</a:t>
            </a:r>
            <a:endParaRPr lang="en-US" dirty="0" smtClean="0"/>
          </a:p>
          <a:p>
            <a:pPr lvl="2"/>
            <a:r>
              <a:rPr lang="en-US" dirty="0" smtClean="0"/>
              <a:t>Repeat for 2017</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5"/>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2050"/>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051"/>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Complications</a:t>
            </a:r>
            <a:endParaRPr lang="en-US" dirty="0"/>
          </a:p>
        </p:txBody>
      </p:sp>
      <p:pic>
        <p:nvPicPr>
          <p:cNvPr id="5122" name="Picture 2"/>
          <p:cNvPicPr>
            <a:picLocks noGrp="1" noChangeAspect="1" noChangeArrowheads="1"/>
          </p:cNvPicPr>
          <p:nvPr>
            <p:ph idx="1"/>
          </p:nvPr>
        </p:nvPicPr>
        <p:blipFill>
          <a:blip r:embed="rId2" cstate="screen"/>
          <a:srcRect r="15778"/>
          <a:stretch>
            <a:fillRect/>
          </a:stretch>
        </p:blipFill>
        <p:spPr bwMode="auto">
          <a:xfrm>
            <a:off x="304800" y="1828800"/>
            <a:ext cx="8305800" cy="4014007"/>
          </a:xfrm>
          <a:prstGeom prst="rect">
            <a:avLst/>
          </a:prstGeom>
          <a:noFill/>
          <a:ln w="9525">
            <a:noFill/>
            <a:miter lim="800000"/>
            <a:headEnd/>
            <a:tailEnd/>
          </a:ln>
          <a:effectLst/>
        </p:spPr>
      </p:pic>
      <p:cxnSp>
        <p:nvCxnSpPr>
          <p:cNvPr id="6" name="Straight Connector 5"/>
          <p:cNvCxnSpPr/>
          <p:nvPr/>
        </p:nvCxnSpPr>
        <p:spPr>
          <a:xfrm>
            <a:off x="1564341" y="2133600"/>
            <a:ext cx="0" cy="34290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795247" y="2120153"/>
            <a:ext cx="0" cy="349175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276600" y="2133600"/>
            <a:ext cx="1371600" cy="304800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TextBox 16"/>
          <p:cNvSpPr txBox="1"/>
          <p:nvPr/>
        </p:nvSpPr>
        <p:spPr>
          <a:xfrm>
            <a:off x="1066800" y="6096000"/>
            <a:ext cx="1524000" cy="369332"/>
          </a:xfrm>
          <a:prstGeom prst="rect">
            <a:avLst/>
          </a:prstGeom>
          <a:noFill/>
        </p:spPr>
        <p:txBody>
          <a:bodyPr wrap="square" rtlCol="0">
            <a:spAutoFit/>
          </a:bodyPr>
          <a:lstStyle/>
          <a:p>
            <a:r>
              <a:rPr lang="en-US" b="1" dirty="0" smtClean="0">
                <a:latin typeface="+mj-lt"/>
              </a:rPr>
              <a:t>Deployed</a:t>
            </a:r>
            <a:endParaRPr lang="en-US" b="1" dirty="0">
              <a:latin typeface="+mj-lt"/>
            </a:endParaRPr>
          </a:p>
        </p:txBody>
      </p:sp>
      <p:sp>
        <p:nvSpPr>
          <p:cNvPr id="18" name="TextBox 17"/>
          <p:cNvSpPr txBox="1"/>
          <p:nvPr/>
        </p:nvSpPr>
        <p:spPr>
          <a:xfrm>
            <a:off x="6324600" y="6096000"/>
            <a:ext cx="1524000" cy="369332"/>
          </a:xfrm>
          <a:prstGeom prst="rect">
            <a:avLst/>
          </a:prstGeom>
          <a:noFill/>
        </p:spPr>
        <p:txBody>
          <a:bodyPr wrap="square" rtlCol="0">
            <a:spAutoFit/>
          </a:bodyPr>
          <a:lstStyle/>
          <a:p>
            <a:r>
              <a:rPr lang="en-US" b="1" dirty="0" smtClean="0">
                <a:latin typeface="+mj-lt"/>
              </a:rPr>
              <a:t>Retrieved</a:t>
            </a:r>
            <a:endParaRPr lang="en-US" b="1" dirty="0">
              <a:latin typeface="+mj-lt"/>
            </a:endParaRPr>
          </a:p>
        </p:txBody>
      </p:sp>
      <p:sp>
        <p:nvSpPr>
          <p:cNvPr id="19" name="TextBox 18"/>
          <p:cNvSpPr txBox="1"/>
          <p:nvPr/>
        </p:nvSpPr>
        <p:spPr>
          <a:xfrm>
            <a:off x="3276600" y="5155168"/>
            <a:ext cx="1524000" cy="369332"/>
          </a:xfrm>
          <a:prstGeom prst="rect">
            <a:avLst/>
          </a:prstGeom>
          <a:noFill/>
        </p:spPr>
        <p:txBody>
          <a:bodyPr wrap="square" rtlCol="0">
            <a:spAutoFit/>
          </a:bodyPr>
          <a:lstStyle/>
          <a:p>
            <a:r>
              <a:rPr lang="en-US" b="1" dirty="0" smtClean="0">
                <a:latin typeface="+mj-lt"/>
              </a:rPr>
              <a:t>Above Water</a:t>
            </a:r>
            <a:endParaRPr lang="en-US" b="1" dirty="0">
              <a:latin typeface="+mj-lt"/>
            </a:endParaRPr>
          </a:p>
        </p:txBody>
      </p:sp>
      <p:sp>
        <p:nvSpPr>
          <p:cNvPr id="20" name="TextBox 19"/>
          <p:cNvSpPr txBox="1"/>
          <p:nvPr/>
        </p:nvSpPr>
        <p:spPr>
          <a:xfrm>
            <a:off x="5257800" y="5155168"/>
            <a:ext cx="1752600" cy="369332"/>
          </a:xfrm>
          <a:prstGeom prst="rect">
            <a:avLst/>
          </a:prstGeom>
          <a:noFill/>
        </p:spPr>
        <p:txBody>
          <a:bodyPr wrap="square" rtlCol="0">
            <a:spAutoFit/>
          </a:bodyPr>
          <a:lstStyle/>
          <a:p>
            <a:r>
              <a:rPr lang="en-US" b="1" dirty="0" smtClean="0">
                <a:latin typeface="+mj-lt"/>
              </a:rPr>
              <a:t>Sedimentation</a:t>
            </a:r>
            <a:endParaRPr lang="en-US" b="1" dirty="0">
              <a:latin typeface="+mj-lt"/>
            </a:endParaRPr>
          </a:p>
        </p:txBody>
      </p:sp>
      <p:sp>
        <p:nvSpPr>
          <p:cNvPr id="21" name="Rectangle 20"/>
          <p:cNvSpPr/>
          <p:nvPr/>
        </p:nvSpPr>
        <p:spPr>
          <a:xfrm>
            <a:off x="1581150" y="2895600"/>
            <a:ext cx="1676400" cy="990600"/>
          </a:xfrm>
          <a:prstGeom prst="rect">
            <a:avLst/>
          </a:prstGeom>
          <a:solidFill>
            <a:srgbClr val="00B05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2" name="Rectangle 21"/>
          <p:cNvSpPr/>
          <p:nvPr/>
        </p:nvSpPr>
        <p:spPr>
          <a:xfrm>
            <a:off x="4667250" y="2895600"/>
            <a:ext cx="838200" cy="990600"/>
          </a:xfrm>
          <a:prstGeom prst="rect">
            <a:avLst/>
          </a:prstGeom>
          <a:solidFill>
            <a:srgbClr val="00B05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Rectangle 8"/>
          <p:cNvSpPr/>
          <p:nvPr/>
        </p:nvSpPr>
        <p:spPr>
          <a:xfrm>
            <a:off x="5486400" y="3429000"/>
            <a:ext cx="1295400" cy="1752600"/>
          </a:xfrm>
          <a:prstGeom prst="rect">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TextBox 13"/>
          <p:cNvSpPr txBox="1"/>
          <p:nvPr/>
        </p:nvSpPr>
        <p:spPr>
          <a:xfrm>
            <a:off x="2362200" y="6248400"/>
            <a:ext cx="3657600" cy="369332"/>
          </a:xfrm>
          <a:prstGeom prst="rect">
            <a:avLst/>
          </a:prstGeom>
          <a:noFill/>
        </p:spPr>
        <p:txBody>
          <a:bodyPr wrap="square" rtlCol="0">
            <a:spAutoFit/>
          </a:bodyPr>
          <a:lstStyle/>
          <a:p>
            <a:r>
              <a:rPr lang="en-US" dirty="0" smtClean="0"/>
              <a:t>Open Water – </a:t>
            </a:r>
            <a:r>
              <a:rPr lang="en-US" dirty="0" err="1" smtClean="0"/>
              <a:t>Rmi</a:t>
            </a:r>
            <a:r>
              <a:rPr lang="en-US" dirty="0" smtClean="0"/>
              <a:t> </a:t>
            </a:r>
            <a:r>
              <a:rPr lang="en-US" dirty="0" smtClean="0"/>
              <a:t>955.5 </a:t>
            </a:r>
            <a:r>
              <a:rPr lang="en-US" dirty="0" smtClean="0"/>
              <a:t>RDB</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9"/>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7" grpId="0"/>
      <p:bldP spid="18" grpId="0"/>
      <p:bldP spid="19" grpId="0"/>
      <p:bldP spid="19" grpId="1"/>
      <p:bldP spid="20" grpId="0"/>
      <p:bldP spid="20" grpId="1"/>
      <p:bldP spid="21" grpId="0" animBg="1"/>
      <p:bldP spid="22" grpId="0" animBg="1"/>
      <p:bldP spid="9" grpId="0"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screen"/>
          <a:srcRect r="15741"/>
          <a:stretch>
            <a:fillRect/>
          </a:stretch>
        </p:blipFill>
        <p:spPr bwMode="auto">
          <a:xfrm>
            <a:off x="457200" y="3508349"/>
            <a:ext cx="6934200" cy="3349651"/>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cstate="screen"/>
          <a:srcRect r="15668"/>
          <a:stretch>
            <a:fillRect/>
          </a:stretch>
        </p:blipFill>
        <p:spPr bwMode="auto">
          <a:xfrm>
            <a:off x="419100" y="76200"/>
            <a:ext cx="6972300" cy="3365159"/>
          </a:xfrm>
          <a:prstGeom prst="rect">
            <a:avLst/>
          </a:prstGeom>
          <a:noFill/>
          <a:ln w="9525">
            <a:noFill/>
            <a:miter lim="800000"/>
            <a:headEnd/>
            <a:tailEnd/>
          </a:ln>
          <a:effectLst/>
        </p:spPr>
      </p:pic>
      <p:pic>
        <p:nvPicPr>
          <p:cNvPr id="8" name="Picture 5"/>
          <p:cNvPicPr>
            <a:picLocks noChangeAspect="1" noChangeArrowheads="1"/>
          </p:cNvPicPr>
          <p:nvPr/>
        </p:nvPicPr>
        <p:blipFill>
          <a:blip r:embed="rId4" cstate="screen"/>
          <a:srcRect/>
          <a:stretch>
            <a:fillRect/>
          </a:stretch>
        </p:blipFill>
        <p:spPr bwMode="auto">
          <a:xfrm>
            <a:off x="6248400" y="3955690"/>
            <a:ext cx="2895600" cy="221651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2133600" y="6096000"/>
            <a:ext cx="3276600" cy="369332"/>
          </a:xfrm>
          <a:prstGeom prst="rect">
            <a:avLst/>
          </a:prstGeom>
          <a:solidFill>
            <a:schemeClr val="bg1"/>
          </a:solidFill>
        </p:spPr>
        <p:txBody>
          <a:bodyPr wrap="square" rtlCol="0">
            <a:spAutoFit/>
          </a:bodyPr>
          <a:lstStyle/>
          <a:p>
            <a:r>
              <a:rPr lang="en-US" dirty="0" smtClean="0"/>
              <a:t>Belleville Pool – </a:t>
            </a:r>
            <a:r>
              <a:rPr lang="en-US" dirty="0" err="1" smtClean="0"/>
              <a:t>Rmi</a:t>
            </a:r>
            <a:r>
              <a:rPr lang="en-US" dirty="0" smtClean="0"/>
              <a:t> 199.7 RDB</a:t>
            </a:r>
            <a:endParaRPr lang="en-US" dirty="0"/>
          </a:p>
        </p:txBody>
      </p:sp>
      <p:sp>
        <p:nvSpPr>
          <p:cNvPr id="11" name="TextBox 10"/>
          <p:cNvSpPr txBox="1"/>
          <p:nvPr/>
        </p:nvSpPr>
        <p:spPr>
          <a:xfrm>
            <a:off x="2171700" y="2657475"/>
            <a:ext cx="3276600" cy="369332"/>
          </a:xfrm>
          <a:prstGeom prst="rect">
            <a:avLst/>
          </a:prstGeom>
          <a:solidFill>
            <a:schemeClr val="bg1"/>
          </a:solidFill>
        </p:spPr>
        <p:txBody>
          <a:bodyPr wrap="square" rtlCol="0">
            <a:spAutoFit/>
          </a:bodyPr>
          <a:lstStyle/>
          <a:p>
            <a:r>
              <a:rPr lang="en-US" dirty="0" smtClean="0"/>
              <a:t>Belleville Pool – </a:t>
            </a:r>
            <a:r>
              <a:rPr lang="en-US" dirty="0" err="1" smtClean="0"/>
              <a:t>Rmi</a:t>
            </a:r>
            <a:r>
              <a:rPr lang="en-US" dirty="0" smtClean="0"/>
              <a:t> 172.1 LDB</a:t>
            </a:r>
            <a:endParaRPr lang="en-US" dirty="0"/>
          </a:p>
        </p:txBody>
      </p:sp>
      <p:sp>
        <p:nvSpPr>
          <p:cNvPr id="12" name="Rectangle 11"/>
          <p:cNvSpPr/>
          <p:nvPr/>
        </p:nvSpPr>
        <p:spPr>
          <a:xfrm>
            <a:off x="1371600" y="533400"/>
            <a:ext cx="4267200" cy="2133600"/>
          </a:xfrm>
          <a:prstGeom prst="rect">
            <a:avLst/>
          </a:prstGeom>
          <a:solidFill>
            <a:srgbClr val="00B05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ectangle 12"/>
          <p:cNvSpPr/>
          <p:nvPr/>
        </p:nvSpPr>
        <p:spPr>
          <a:xfrm>
            <a:off x="1371600" y="3886200"/>
            <a:ext cx="4419600" cy="2133600"/>
          </a:xfrm>
          <a:prstGeom prst="rect">
            <a:avLst/>
          </a:prstGeom>
          <a:solidFill>
            <a:srgbClr val="00B05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animBg="1"/>
      <p:bldP spid="1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Addressing Complications</a:t>
            </a:r>
            <a:endParaRPr lang="en-US" dirty="0"/>
          </a:p>
        </p:txBody>
      </p:sp>
      <p:sp>
        <p:nvSpPr>
          <p:cNvPr id="3" name="Content Placeholder 2"/>
          <p:cNvSpPr>
            <a:spLocks noGrp="1"/>
          </p:cNvSpPr>
          <p:nvPr>
            <p:ph idx="1"/>
          </p:nvPr>
        </p:nvSpPr>
        <p:spPr>
          <a:xfrm>
            <a:off x="457200" y="1516386"/>
            <a:ext cx="8382000" cy="4609777"/>
          </a:xfrm>
        </p:spPr>
        <p:txBody>
          <a:bodyPr/>
          <a:lstStyle/>
          <a:p>
            <a:endParaRPr lang="en-US" dirty="0"/>
          </a:p>
        </p:txBody>
      </p:sp>
      <p:pic>
        <p:nvPicPr>
          <p:cNvPr id="5" name="Picture 5"/>
          <p:cNvPicPr>
            <a:picLocks noChangeAspect="1" noChangeArrowheads="1"/>
          </p:cNvPicPr>
          <p:nvPr/>
        </p:nvPicPr>
        <p:blipFill>
          <a:blip r:embed="rId2" cstate="print"/>
          <a:srcRect/>
          <a:stretch>
            <a:fillRect/>
          </a:stretch>
        </p:blipFill>
        <p:spPr bwMode="auto">
          <a:xfrm>
            <a:off x="532850" y="1981200"/>
            <a:ext cx="8342890" cy="3795713"/>
          </a:xfrm>
          <a:prstGeom prst="rect">
            <a:avLst/>
          </a:prstGeom>
          <a:noFill/>
          <a:ln w="9525">
            <a:noFill/>
            <a:miter lim="800000"/>
            <a:headEnd/>
            <a:tailEnd/>
          </a:ln>
          <a:effectLst/>
        </p:spPr>
      </p:pic>
      <p:sp>
        <p:nvSpPr>
          <p:cNvPr id="9" name="Right Arrow 8"/>
          <p:cNvSpPr/>
          <p:nvPr/>
        </p:nvSpPr>
        <p:spPr>
          <a:xfrm rot="3566448">
            <a:off x="4576892" y="4035253"/>
            <a:ext cx="1130009" cy="13294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0" name="Right Arrow 9"/>
          <p:cNvSpPr/>
          <p:nvPr/>
        </p:nvSpPr>
        <p:spPr>
          <a:xfrm rot="17640059">
            <a:off x="4175198" y="4135120"/>
            <a:ext cx="761756" cy="126437"/>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1" name="Right Arrow 10"/>
          <p:cNvSpPr/>
          <p:nvPr/>
        </p:nvSpPr>
        <p:spPr>
          <a:xfrm rot="19122138">
            <a:off x="5433100" y="4217775"/>
            <a:ext cx="655002" cy="12707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2" name="Right Arrow 11"/>
          <p:cNvSpPr/>
          <p:nvPr/>
        </p:nvSpPr>
        <p:spPr>
          <a:xfrm rot="4039312">
            <a:off x="5903387" y="4334875"/>
            <a:ext cx="555207" cy="117395"/>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3" name="Right Arrow 12"/>
          <p:cNvSpPr/>
          <p:nvPr/>
        </p:nvSpPr>
        <p:spPr>
          <a:xfrm rot="19112337">
            <a:off x="6259516" y="4236273"/>
            <a:ext cx="639193" cy="11122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cxnSp>
        <p:nvCxnSpPr>
          <p:cNvPr id="15" name="Straight Arrow Connector 14"/>
          <p:cNvCxnSpPr/>
          <p:nvPr/>
        </p:nvCxnSpPr>
        <p:spPr>
          <a:xfrm>
            <a:off x="914400" y="4267200"/>
            <a:ext cx="6019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62200" y="6248400"/>
            <a:ext cx="3657600" cy="369332"/>
          </a:xfrm>
          <a:prstGeom prst="rect">
            <a:avLst/>
          </a:prstGeom>
          <a:noFill/>
        </p:spPr>
        <p:txBody>
          <a:bodyPr wrap="square" rtlCol="0">
            <a:spAutoFit/>
          </a:bodyPr>
          <a:lstStyle/>
          <a:p>
            <a:r>
              <a:rPr lang="en-US" dirty="0" err="1" smtClean="0"/>
              <a:t>Cannelton</a:t>
            </a:r>
            <a:r>
              <a:rPr lang="en-US" dirty="0" smtClean="0"/>
              <a:t> Pool – </a:t>
            </a:r>
            <a:r>
              <a:rPr lang="en-US" dirty="0" err="1" smtClean="0"/>
              <a:t>Rmi</a:t>
            </a:r>
            <a:r>
              <a:rPr lang="en-US" dirty="0" smtClean="0"/>
              <a:t> 667.3 RDB</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2"/>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50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1000"/>
                                  </p:stCondLst>
                                  <p:childTnLst>
                                    <p:set>
                                      <p:cBhvr>
                                        <p:cTn id="21"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26398</TotalTime>
  <Words>752</Words>
  <Application>Microsoft Office PowerPoint</Application>
  <PresentationFormat>On-screen Show (4:3)</PresentationFormat>
  <Paragraphs>321</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Nutrient Criteria Development  3rd Year Update</vt:lpstr>
      <vt:lpstr>Slide 2</vt:lpstr>
      <vt:lpstr>Slide 3</vt:lpstr>
      <vt:lpstr>Slide 4</vt:lpstr>
      <vt:lpstr>The Current Approach</vt:lpstr>
      <vt:lpstr>Field Activities</vt:lpstr>
      <vt:lpstr>Addressing Complications</vt:lpstr>
      <vt:lpstr>Slide 8</vt:lpstr>
      <vt:lpstr>Addressing Complications</vt:lpstr>
      <vt:lpstr>Addressing Complications</vt:lpstr>
      <vt:lpstr>Current Status</vt:lpstr>
      <vt:lpstr>Nutrient &amp; Chlorophyll Grab Samples</vt:lpstr>
      <vt:lpstr>Nutrients vs Productivity</vt:lpstr>
      <vt:lpstr>Current Status</vt:lpstr>
      <vt:lpstr>Daily HOBO DO Data</vt:lpstr>
      <vt:lpstr>Productivity vs DO</vt:lpstr>
      <vt:lpstr>Current Status</vt:lpstr>
      <vt:lpstr>Macro Colonization Period DO Data</vt:lpstr>
      <vt:lpstr>Productivity vs DO</vt:lpstr>
      <vt:lpstr>DO vs Macros  (2014 &amp; 2015 only)</vt:lpstr>
      <vt:lpstr>After 2017 Field Season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23, 2014 204</dc:title>
  <dc:creator>rargo</dc:creator>
  <cp:lastModifiedBy>rargo</cp:lastModifiedBy>
  <cp:revision>1656</cp:revision>
  <dcterms:created xsi:type="dcterms:W3CDTF">2017-05-02T18:00:44Z</dcterms:created>
  <dcterms:modified xsi:type="dcterms:W3CDTF">2017-05-31T15:06:20Z</dcterms:modified>
</cp:coreProperties>
</file>